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2" r:id="rId3"/>
    <p:sldId id="271" r:id="rId4"/>
    <p:sldId id="285" r:id="rId5"/>
    <p:sldId id="273" r:id="rId6"/>
    <p:sldId id="259" r:id="rId7"/>
    <p:sldId id="261" r:id="rId8"/>
    <p:sldId id="263" r:id="rId9"/>
    <p:sldId id="270" r:id="rId10"/>
    <p:sldId id="269" r:id="rId11"/>
    <p:sldId id="274" r:id="rId12"/>
    <p:sldId id="284" r:id="rId13"/>
    <p:sldId id="276" r:id="rId14"/>
    <p:sldId id="283" r:id="rId15"/>
    <p:sldId id="287" r:id="rId16"/>
    <p:sldId id="286" r:id="rId17"/>
    <p:sldId id="277" r:id="rId18"/>
    <p:sldId id="28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1197" autoAdjust="0"/>
  </p:normalViewPr>
  <p:slideViewPr>
    <p:cSldViewPr snapToGrid="0">
      <p:cViewPr varScale="1">
        <p:scale>
          <a:sx n="64" d="100"/>
          <a:sy n="64" d="100"/>
        </p:scale>
        <p:origin x="72" y="226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Сколько времени занимает подготовка к дистанционным урокам?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времени занимает подготовка к дистанционным урокам?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814814814814811E-2"/>
                  <c:y val="9.523809523809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71-4C9F-8007-C088A86E7844}"/>
                </c:ext>
              </c:extLst>
            </c:dLbl>
            <c:dLbl>
              <c:idx val="1"/>
              <c:layout>
                <c:manualLayout>
                  <c:x val="6.2499999999999917E-2"/>
                  <c:y val="0.12301587301587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71-4C9F-8007-C088A86E7844}"/>
                </c:ext>
              </c:extLst>
            </c:dLbl>
            <c:dLbl>
              <c:idx val="2"/>
              <c:layout>
                <c:manualLayout>
                  <c:x val="6.2499817731116944E-2"/>
                  <c:y val="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71-4C9F-8007-C088A86E78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до 30 минут</c:v>
                </c:pt>
                <c:pt idx="1">
                  <c:v>31-45 минут</c:v>
                </c:pt>
                <c:pt idx="2">
                  <c:v>46-60минут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71-4C9F-8007-C088A86E7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3232640"/>
        <c:axId val="95978624"/>
        <c:axId val="0"/>
      </c:bar3DChart>
      <c:catAx>
        <c:axId val="13323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5978624"/>
        <c:crosses val="autoZero"/>
        <c:auto val="1"/>
        <c:lblAlgn val="ctr"/>
        <c:lblOffset val="100"/>
        <c:noMultiLvlLbl val="0"/>
      </c:catAx>
      <c:valAx>
        <c:axId val="9597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2326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Какую форму дистанционного ведения уроков вы предпочитаете?</a:t>
            </a:r>
          </a:p>
        </c:rich>
      </c:tx>
      <c:layout>
        <c:manualLayout>
          <c:xMode val="edge"/>
          <c:yMode val="edge"/>
          <c:x val="9.3290965532861703E-2"/>
          <c:y val="4.552845528455284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 в Microsoft Word]Лист1'!$B$10</c:f>
              <c:strCache>
                <c:ptCount val="1"/>
                <c:pt idx="0">
                  <c:v>Какую форму дистанционного ведения уроков вы предпочитаете?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0425903841686387E-3"/>
                  <c:y val="2.815571239411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82-4320-A488-D5FAE19CD6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'[Диаграмма в Microsoft Word]Лист1'!$A$11:$A$12</c:f>
              <c:strCache>
                <c:ptCount val="2"/>
                <c:pt idx="0">
                  <c:v>Синхронную</c:v>
                </c:pt>
                <c:pt idx="1">
                  <c:v>Асинхронную</c:v>
                </c:pt>
              </c:strCache>
            </c:strRef>
          </c:cat>
          <c:val>
            <c:numRef>
              <c:f>'[Диаграмма в Microsoft Word]Лист1'!$B$11:$B$12</c:f>
              <c:numCache>
                <c:formatCode>General</c:formatCode>
                <c:ptCount val="2"/>
                <c:pt idx="0">
                  <c:v>18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82-4320-A488-D5FAE19CD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solidFill>
                  <a:srgbClr val="002060"/>
                </a:solidFill>
              </a:rPr>
              <a:t>Трудно ли вам дается обучение в дистанционной форме</a:t>
            </a:r>
            <a:r>
              <a:rPr lang="ru-RU" dirty="0">
                <a:solidFill>
                  <a:srgbClr val="002060"/>
                </a:solidFill>
              </a:rPr>
              <a:t>?</a:t>
            </a:r>
          </a:p>
        </c:rich>
      </c:tx>
      <c:layout>
        <c:manualLayout>
          <c:xMode val="edge"/>
          <c:yMode val="edge"/>
          <c:x val="0.16015550165998788"/>
          <c:y val="4.77108710480881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 в Microsoft Word]Лист1'!$B$73</c:f>
              <c:strCache>
                <c:ptCount val="1"/>
                <c:pt idx="0">
                  <c:v>Трудно ли вам дается обучение в дистанционной форме?</c:v>
                </c:pt>
              </c:strCache>
            </c:strRef>
          </c:tx>
          <c:spPr>
            <a:solidFill>
              <a:srgbClr val="C00000"/>
            </a:solidFill>
          </c:spPr>
          <c:explosion val="22"/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92E-4158-A9E2-D5FF901CB4B1}"/>
              </c:ext>
            </c:extLst>
          </c:dPt>
          <c:dLbls>
            <c:dLbl>
              <c:idx val="0"/>
              <c:layout>
                <c:manualLayout>
                  <c:x val="4.3051946631671043E-2"/>
                  <c:y val="-7.55081656459608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2E-4158-A9E2-D5FF901CB4B1}"/>
                </c:ext>
              </c:extLst>
            </c:dLbl>
            <c:dLbl>
              <c:idx val="1"/>
              <c:layout>
                <c:manualLayout>
                  <c:x val="1.3351377952755905E-2"/>
                  <c:y val="-7.72761738116068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2E-4158-A9E2-D5FF901CB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Word]Лист1'!$A$74:$A$75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'[Диаграмма в Microsoft Word]Лист1'!$B$74:$B$75</c:f>
              <c:numCache>
                <c:formatCode>General</c:formatCode>
                <c:ptCount val="2"/>
                <c:pt idx="0">
                  <c:v>53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2E-4158-A9E2-D5FF901CB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solidFill>
                  <a:srgbClr val="002060"/>
                </a:solidFill>
              </a:rPr>
              <a:t>Какая форма обучения для вас была бы приемлемой?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 в Microsoft Word]Лист1'!$B$82</c:f>
              <c:strCache>
                <c:ptCount val="1"/>
                <c:pt idx="0">
                  <c:v>Какая форма обучения для вас была бы приемлемой?</c:v>
                </c:pt>
              </c:strCache>
            </c:strRef>
          </c:tx>
          <c:spPr>
            <a:solidFill>
              <a:srgbClr val="FFC000"/>
            </a:solidFill>
          </c:spPr>
          <c:explosion val="25"/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0E96-4B4C-8EC0-45F4EE80362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E96-4B4C-8EC0-45F4EE80362B}"/>
              </c:ext>
            </c:extLst>
          </c:dPt>
          <c:dLbls>
            <c:dLbl>
              <c:idx val="0"/>
              <c:layout>
                <c:manualLayout>
                  <c:x val="3.611482939632546E-2"/>
                  <c:y val="-3.87317731116943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96-4B4C-8EC0-45F4EE80362B}"/>
                </c:ext>
              </c:extLst>
            </c:dLbl>
            <c:dLbl>
              <c:idx val="1"/>
              <c:layout>
                <c:manualLayout>
                  <c:x val="3.131698327232809E-2"/>
                  <c:y val="-6.66842582013142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96-4B4C-8EC0-45F4EE8036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Word]Лист1'!$A$83:$A$84</c:f>
              <c:strCache>
                <c:ptCount val="2"/>
                <c:pt idx="0">
                  <c:v>Синхронная</c:v>
                </c:pt>
                <c:pt idx="1">
                  <c:v>Асинхронная</c:v>
                </c:pt>
              </c:strCache>
            </c:strRef>
          </c:cat>
          <c:val>
            <c:numRef>
              <c:f>'[Диаграмма в Microsoft Word]Лист1'!$B$83:$B$84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96-4B4C-8EC0-45F4EE803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723873765270947"/>
          <c:y val="0.54830936139078801"/>
          <c:w val="0.3098824262014917"/>
          <c:h val="0.25558657251371386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solidFill>
                  <a:srgbClr val="002060"/>
                </a:solidFill>
              </a:rPr>
              <a:t>Хотели бы вы использовать дистанционное  обучение в дальнейшем?</a:t>
            </a:r>
          </a:p>
        </c:rich>
      </c:tx>
      <c:layout>
        <c:manualLayout>
          <c:xMode val="edge"/>
          <c:yMode val="edge"/>
          <c:x val="0.20087489063867014"/>
          <c:y val="5.555555555555555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2644904078319"/>
          <c:y val="0.46892161992829134"/>
          <c:w val="0.87262308189919247"/>
          <c:h val="0.380304051806567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Word]Лист1'!$B$99</c:f>
              <c:strCache>
                <c:ptCount val="1"/>
                <c:pt idx="0">
                  <c:v>Хотели бы вы использовать дистанционное  обучение в дальнейшем?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5A2D-4EA4-B3DB-E2058CD90D5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521-43CB-9B79-FAD21D5F8ED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2D-4EA4-B3DB-E2058CD90D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Word]Лист1'!$A$100:$A$101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'[Диаграмма в Microsoft Word]Лист1'!$B$100:$B$101</c:f>
              <c:numCache>
                <c:formatCode>General</c:formatCode>
                <c:ptCount val="2"/>
                <c:pt idx="0">
                  <c:v>45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2D-4EA4-B3DB-E2058CD90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6406272"/>
        <c:axId val="95981504"/>
        <c:axId val="0"/>
      </c:bar3DChart>
      <c:catAx>
        <c:axId val="15640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95981504"/>
        <c:crosses val="autoZero"/>
        <c:auto val="1"/>
        <c:lblAlgn val="ctr"/>
        <c:lblOffset val="100"/>
        <c:noMultiLvlLbl val="0"/>
      </c:catAx>
      <c:valAx>
        <c:axId val="9598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4062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8A518-D757-469D-AE71-87330F1113C5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06DA2-9C25-42D3-880B-DFF93B64F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4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BD501-1932-4DA5-A84C-37914F66083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09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6DA2-9C25-42D3-880B-DFF93B64F8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4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6DA2-9C25-42D3-880B-DFF93B64F85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1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9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6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75995" y="181615"/>
            <a:ext cx="9089713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4082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9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9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9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0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9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4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7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581-6127-4072-8CAD-50354D57775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8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12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microsoft.com/office/2007/relationships/hdphoto" Target="../media/hdphoto1.wdp"/><Relationship Id="rId10" Type="http://schemas.openxmlformats.org/officeDocument/2006/relationships/image" Target="../media/image32.png"/><Relationship Id="rId4" Type="http://schemas.openxmlformats.org/officeDocument/2006/relationships/image" Target="../media/image34.png"/><Relationship Id="rId9" Type="http://schemas.openxmlformats.org/officeDocument/2006/relationships/image" Target="../media/image26.png"/><Relationship Id="rId1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6.png"/><Relationship Id="rId5" Type="http://schemas.openxmlformats.org/officeDocument/2006/relationships/image" Target="../media/image32.png"/><Relationship Id="rId10" Type="http://schemas.openxmlformats.org/officeDocument/2006/relationships/image" Target="../media/image23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26.pn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5162" y="4362948"/>
            <a:ext cx="8824370" cy="1476124"/>
          </a:xfrm>
          <a:prstGeom prst="rect">
            <a:avLst/>
          </a:prstGeom>
          <a:noFill/>
        </p:spPr>
        <p:txBody>
          <a:bodyPr wrap="square" lIns="93294" tIns="46648" rIns="93294" bIns="46648" rtlCol="0">
            <a:spAutoFit/>
          </a:bodyPr>
          <a:lstStyle/>
          <a:p>
            <a:pPr algn="ctr"/>
            <a:r>
              <a:rPr lang="ru-RU" sz="2449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проект</a:t>
            </a:r>
          </a:p>
          <a:p>
            <a:pPr algn="ctr"/>
            <a:r>
              <a:rPr lang="ru-RU" sz="2041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«Организация получения образования в ОУ путем совершенствования процесса дистанционного обучения» </a:t>
            </a:r>
          </a:p>
          <a:p>
            <a:pPr algn="ctr"/>
            <a:endParaRPr lang="ru-RU" sz="2449" b="1" i="1" dirty="0">
              <a:solidFill>
                <a:srgbClr val="00206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6" name="Picture 2" descr="Coat of arms of Oryol Oblast (large)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8601" y="198403"/>
            <a:ext cx="1243166" cy="163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97743" y="1967806"/>
            <a:ext cx="1884882" cy="542612"/>
          </a:xfrm>
          <a:prstGeom prst="rect">
            <a:avLst/>
          </a:prstGeom>
        </p:spPr>
        <p:txBody>
          <a:bodyPr wrap="none" lIns="93294" tIns="46648" rIns="93294" bIns="46648">
            <a:spAutoFit/>
          </a:bodyPr>
          <a:lstStyle/>
          <a:p>
            <a:pPr algn="ctr">
              <a:defRPr/>
            </a:pPr>
            <a:r>
              <a:rPr lang="ru-RU" sz="142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</a:p>
          <a:p>
            <a:pPr algn="ctr">
              <a:defRPr/>
            </a:pPr>
            <a:r>
              <a:rPr lang="ru-RU" sz="142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Орловской области</a:t>
            </a:r>
          </a:p>
        </p:txBody>
      </p:sp>
      <p:pic>
        <p:nvPicPr>
          <p:cNvPr id="8" name="Picture 6" descr="C:\Documents and Settings\svk\Рабочий стол\e7a755d4276c2ccd3466efcf3bb76c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5543" y="345309"/>
            <a:ext cx="1510855" cy="151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336188" y="1866073"/>
            <a:ext cx="3409564" cy="766815"/>
          </a:xfrm>
          <a:prstGeom prst="rect">
            <a:avLst/>
          </a:prstGeom>
        </p:spPr>
        <p:txBody>
          <a:bodyPr lIns="93294" tIns="46648" rIns="93294" bIns="46648">
            <a:spAutoFit/>
          </a:bodyPr>
          <a:lstStyle/>
          <a:p>
            <a:pPr algn="ctr">
              <a:defRPr/>
            </a:pPr>
            <a:r>
              <a:rPr lang="ru-RU" sz="142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Партнер Правительства</a:t>
            </a:r>
          </a:p>
          <a:p>
            <a:pPr algn="ctr">
              <a:defRPr/>
            </a:pPr>
            <a:r>
              <a:rPr lang="ru-RU" sz="142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Орловской области </a:t>
            </a:r>
            <a:endParaRPr lang="en-US" sz="1428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28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Госкорпорация</a:t>
            </a:r>
            <a:r>
              <a:rPr lang="ru-RU" sz="142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«Росатом»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1544" y="6165305"/>
            <a:ext cx="5329498" cy="376913"/>
          </a:xfrm>
          <a:prstGeom prst="rect">
            <a:avLst/>
          </a:prstGeom>
          <a:noFill/>
        </p:spPr>
        <p:txBody>
          <a:bodyPr wrap="none" lIns="93294" tIns="46648" rIns="93294" bIns="46648" rtlCol="0">
            <a:spAutoFit/>
          </a:bodyPr>
          <a:lstStyle/>
          <a:p>
            <a:r>
              <a:rPr lang="ru-RU" sz="183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реализации</a:t>
            </a:r>
            <a:r>
              <a:rPr lang="en-US" sz="183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3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01.02.2021-31.05.2021гг</a:t>
            </a:r>
            <a:r>
              <a:rPr lang="ru-RU" sz="183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3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9694" y="3689324"/>
            <a:ext cx="7715342" cy="722328"/>
          </a:xfrm>
          <a:prstGeom prst="rect">
            <a:avLst/>
          </a:prstGeom>
          <a:noFill/>
        </p:spPr>
        <p:txBody>
          <a:bodyPr wrap="none" lIns="93294" tIns="46648" rIns="93294" bIns="46648" rtlCol="0">
            <a:spAutoFit/>
          </a:bodyPr>
          <a:lstStyle/>
          <a:p>
            <a:pPr algn="ctr"/>
            <a:r>
              <a:rPr lang="ru-RU" sz="2041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-</a:t>
            </a:r>
          </a:p>
          <a:p>
            <a:pPr algn="ctr"/>
            <a:r>
              <a:rPr lang="ru-RU" sz="2041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гимназия №34 г</a:t>
            </a:r>
            <a:r>
              <a:rPr lang="ru-RU" sz="2041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Орла</a:t>
            </a:r>
            <a:endParaRPr lang="ru-RU" sz="2041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8200" y="2841450"/>
            <a:ext cx="4570920" cy="863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4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Орловской области «Эффективный регион»</a:t>
            </a:r>
          </a:p>
        </p:txBody>
      </p:sp>
      <p:pic>
        <p:nvPicPr>
          <p:cNvPr id="11" name="Picture 2" descr="C:\Users\User\Downloads\Логотип проекта мелки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07" y="-93236"/>
            <a:ext cx="2425560" cy="28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675995" y="332426"/>
            <a:ext cx="9089713" cy="307777"/>
          </a:xfrm>
          <a:prstGeom prst="rect">
            <a:avLst/>
          </a:prstGeom>
        </p:spPr>
        <p:txBody>
          <a:bodyPr lIns="111063" tIns="55532" rIns="111063" bIns="55532"/>
          <a:lstStyle>
            <a:lvl1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8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6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53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71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(ученик) </a:t>
            </a:r>
          </a:p>
        </p:txBody>
      </p:sp>
      <p:sp>
        <p:nvSpPr>
          <p:cNvPr id="121" name="Заголовок 1"/>
          <p:cNvSpPr txBox="1">
            <a:spLocks/>
          </p:cNvSpPr>
          <p:nvPr/>
        </p:nvSpPr>
        <p:spPr>
          <a:xfrm>
            <a:off x="1349187" y="4611520"/>
            <a:ext cx="9089713" cy="307777"/>
          </a:xfrm>
          <a:prstGeom prst="rect">
            <a:avLst/>
          </a:prstGeom>
        </p:spPr>
        <p:txBody>
          <a:bodyPr lIns="111063" tIns="55532" rIns="111063" bIns="55532"/>
          <a:lstStyle>
            <a:lvl1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8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6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53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71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состояние (ученик) 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5704863" y="3054606"/>
            <a:ext cx="5907926" cy="1564809"/>
            <a:chOff x="4193223" y="2993793"/>
            <a:chExt cx="4342480" cy="153365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4525678" y="3250176"/>
              <a:ext cx="4010025" cy="1277273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Знает как работать в </a:t>
              </a:r>
              <a:r>
                <a:rPr lang="en-US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ZOOM</a:t>
              </a:r>
            </a:p>
            <a:p>
              <a:pPr algn="just"/>
              <a:r>
                <a:rPr lang="en-US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Умеет пользоваться ресурсом Виртуальной школы(домашнее задание)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4193223" y="3261435"/>
              <a:ext cx="4010026" cy="48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ПЕРЕЧЕНЬ УЛУЧШЕНИЙ:</a:t>
              </a:r>
            </a:p>
            <a:p>
              <a:pPr algn="just"/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endPara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9916" y="2993793"/>
              <a:ext cx="517525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406316" y="3013078"/>
            <a:ext cx="5580904" cy="1606335"/>
            <a:chOff x="3659321" y="3043553"/>
            <a:chExt cx="4102110" cy="1365707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3659321" y="3301264"/>
              <a:ext cx="4010025" cy="1107996"/>
            </a:xfrm>
            <a:prstGeom prst="rect">
              <a:avLst/>
            </a:prstGeom>
            <a:solidFill>
              <a:srgbClr val="FF5050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Неумение пользоваться программой для создания видеоконференций</a:t>
              </a:r>
              <a:r>
                <a:rPr lang="en-US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ZOOM</a:t>
              </a:r>
              <a:endPara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записывает домашнее задание</a:t>
              </a:r>
              <a:endPara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3673712" y="3301265"/>
              <a:ext cx="4010026" cy="2485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ПЕРЕЧЕНЬ ПРОБЛЕМ</a:t>
              </a:r>
              <a:r>
                <a:rPr lang="ru-RU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3" name="Picture 27" descr="G:\ПСР\картинки\молния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009" y="3043553"/>
              <a:ext cx="515422" cy="51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425895" y="1129789"/>
            <a:ext cx="11422758" cy="1524737"/>
            <a:chOff x="304800" y="1127546"/>
            <a:chExt cx="8396025" cy="1494383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04800" y="1308030"/>
              <a:ext cx="8396025" cy="1313899"/>
              <a:chOff x="304800" y="1308030"/>
              <a:chExt cx="8396025" cy="1313899"/>
            </a:xfrm>
          </p:grpSpPr>
          <p:grpSp>
            <p:nvGrpSpPr>
              <p:cNvPr id="107" name="Группа 106"/>
              <p:cNvGrpSpPr/>
              <p:nvPr/>
            </p:nvGrpSpPr>
            <p:grpSpPr>
              <a:xfrm>
                <a:off x="304800" y="1308030"/>
                <a:ext cx="8396025" cy="1287535"/>
                <a:chOff x="275059" y="1272339"/>
                <a:chExt cx="7600941" cy="1287535"/>
              </a:xfrm>
            </p:grpSpPr>
            <p:sp>
              <p:nvSpPr>
                <p:cNvPr id="3" name="Прямоугольник 2"/>
                <p:cNvSpPr/>
                <p:nvPr/>
              </p:nvSpPr>
              <p:spPr>
                <a:xfrm>
                  <a:off x="5560529" y="1272339"/>
                  <a:ext cx="984250" cy="107473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Не знает где в ВШ находится рубрика с домашним заданием</a:t>
                  </a:r>
                  <a:endPara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" name="Прямоугольник 3"/>
                <p:cNvSpPr/>
                <p:nvPr/>
              </p:nvSpPr>
              <p:spPr>
                <a:xfrm>
                  <a:off x="4218049" y="1358400"/>
                  <a:ext cx="984250" cy="1085849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Отвлекается на социальные сети</a:t>
                  </a:r>
                  <a:endPara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" name="Прямоугольник 4"/>
                <p:cNvSpPr/>
                <p:nvPr/>
              </p:nvSpPr>
              <p:spPr>
                <a:xfrm>
                  <a:off x="2890351" y="1326328"/>
                  <a:ext cx="984250" cy="109378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Не может самостоятельно подключиться к уроку</a:t>
                  </a:r>
                  <a:endPara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1585049" y="1333501"/>
                  <a:ext cx="984250" cy="108902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Не умеет пользоваться </a:t>
                  </a:r>
                  <a:r>
                    <a:rPr lang="en-US" sz="1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ZOOM</a:t>
                  </a:r>
                  <a:endPara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6891750" y="1349377"/>
                  <a:ext cx="984250" cy="107315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Не записывает домашнее задание</a:t>
                  </a:r>
                  <a:endPara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" name="Прямоугольник 1"/>
                <p:cNvSpPr/>
                <p:nvPr/>
              </p:nvSpPr>
              <p:spPr>
                <a:xfrm>
                  <a:off x="275059" y="1343021"/>
                  <a:ext cx="984250" cy="107156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Не знает как работать с эл. платформами</a:t>
                  </a:r>
                  <a:endPara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25965" name="Picture 13" descr="G:\ПСР\картинки\тетрадь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91359" y="2024831"/>
                  <a:ext cx="535043" cy="5350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9" name="Picture 2" descr="C:\Users\Учитель\Desktop\ч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516" y="1884113"/>
                <a:ext cx="658813" cy="658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003" name="Picture 3" descr="G:\ПСР\картинки\писать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747" y="2066940"/>
                <a:ext cx="391278" cy="391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3" descr="G:\ПСР\картинки\писать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712" y="2155088"/>
                <a:ext cx="391278" cy="391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004" name="Picture 4" descr="G:\ПСР\картинки\взрослый и ребенок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504" y="2034157"/>
                <a:ext cx="587772" cy="5877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9" name="Прямая со стрелкой 68"/>
              <p:cNvCxnSpPr/>
              <p:nvPr/>
            </p:nvCxnSpPr>
            <p:spPr>
              <a:xfrm>
                <a:off x="1272504" y="2595565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 стрелкой 69"/>
              <p:cNvCxnSpPr/>
              <p:nvPr/>
            </p:nvCxnSpPr>
            <p:spPr>
              <a:xfrm>
                <a:off x="2756655" y="2621929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/>
              <p:cNvCxnSpPr/>
              <p:nvPr/>
            </p:nvCxnSpPr>
            <p:spPr>
              <a:xfrm>
                <a:off x="7230353" y="2607924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 стрелкой 71"/>
              <p:cNvCxnSpPr/>
              <p:nvPr/>
            </p:nvCxnSpPr>
            <p:spPr>
              <a:xfrm>
                <a:off x="5735734" y="2607924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 стрелкой 72"/>
              <p:cNvCxnSpPr/>
              <p:nvPr/>
            </p:nvCxnSpPr>
            <p:spPr>
              <a:xfrm>
                <a:off x="4195442" y="2621929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49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16" y="1140452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270" y="1140452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663" y="1127546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992" y="1140452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963" y="1140452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7848" y="1144849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Группа 57"/>
          <p:cNvGrpSpPr/>
          <p:nvPr/>
        </p:nvGrpSpPr>
        <p:grpSpPr>
          <a:xfrm>
            <a:off x="1905034" y="5246675"/>
            <a:ext cx="7350342" cy="1676842"/>
            <a:chOff x="1440686" y="5032400"/>
            <a:chExt cx="5402693" cy="164346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825932" y="5200664"/>
              <a:ext cx="5017447" cy="1475196"/>
              <a:chOff x="1825932" y="5200664"/>
              <a:chExt cx="5017447" cy="1475196"/>
            </a:xfrm>
          </p:grpSpPr>
          <p:sp>
            <p:nvSpPr>
              <p:cNvPr id="120" name="Прямоугольник 119"/>
              <p:cNvSpPr/>
              <p:nvPr/>
            </p:nvSpPr>
            <p:spPr>
              <a:xfrm>
                <a:off x="1825932" y="5200664"/>
                <a:ext cx="984250" cy="10890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Понимает </a:t>
                </a:r>
                <a:r>
                  <a:rPr lang="ru-RU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алгоритм дистанционного  </a:t>
                </a:r>
                <a:r>
                  <a:rPr lang="ru-RU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обучения</a:t>
                </a:r>
              </a:p>
              <a:p>
                <a:pPr algn="ctr">
                  <a:defRPr/>
                </a:pPr>
                <a:endPara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5582142" y="5200664"/>
                <a:ext cx="984250" cy="10890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Читает комментарии по –поводу полученных оценок</a:t>
                </a:r>
                <a:endPara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3788741" y="5200664"/>
                <a:ext cx="984250" cy="10890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Знает, что будет писать  экзаменационную работу</a:t>
                </a:r>
                <a:endParaRPr 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25968" name="Picture 16" descr="G:\ПСР\картинки\да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6193" y="5807743"/>
                <a:ext cx="517186" cy="5171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3" name="Прямая со стрелкой 142"/>
              <p:cNvCxnSpPr/>
              <p:nvPr/>
            </p:nvCxnSpPr>
            <p:spPr>
              <a:xfrm>
                <a:off x="3045429" y="5617824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 стрелкой 143"/>
              <p:cNvCxnSpPr/>
              <p:nvPr/>
            </p:nvCxnSpPr>
            <p:spPr>
              <a:xfrm>
                <a:off x="4914095" y="5617824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128006" name="Picture 6" descr="G:\ПСР\картинки\планшет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396" y="5903520"/>
                <a:ext cx="772340" cy="772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007" name="Picture 7" descr="G:\ПСР\картинки\ок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734" y="5794081"/>
                <a:ext cx="544513" cy="544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5" name="Picture 15" descr="G:\ПСР\картинки\облако gree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686" y="5032400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5" descr="G:\ПСР\картинки\облако gree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291" y="5043988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5" descr="G:\ПСР\картинки\облако gree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060" y="5046051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Прямоугольник 61"/>
          <p:cNvSpPr/>
          <p:nvPr/>
        </p:nvSpPr>
        <p:spPr>
          <a:xfrm>
            <a:off x="9979382" y="5537622"/>
            <a:ext cx="1479139" cy="10949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Знает где посмотреть  и куда прикрепить д\з в ВШ</a:t>
            </a: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9143654" y="5787073"/>
            <a:ext cx="7857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4" name="Picture 16" descr="G:\ПСР\картинки\да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21" y="5939651"/>
            <a:ext cx="703629" cy="5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5" descr="G:\ПСР\картинки\облако gree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282" y="5100365"/>
            <a:ext cx="674225" cy="5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G:\ПСР\картинки\писать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74" y="2139876"/>
            <a:ext cx="532332" cy="39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G:\ПСР\Новый ПСР проект\ооооооооо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274072"/>
            <a:ext cx="2033342" cy="8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82056" y="856802"/>
            <a:ext cx="4383548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400" b="1" kern="1200" dirty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протекания процесса: 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180 минут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5499" y="315203"/>
            <a:ext cx="3878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текущего состояния процесса</a:t>
            </a:r>
            <a:endParaRPr lang="ru-RU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745" y="2032430"/>
            <a:ext cx="289653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169"/>
          <p:cNvSpPr>
            <a:spLocks noChangeArrowheads="1"/>
          </p:cNvSpPr>
          <p:nvPr/>
        </p:nvSpPr>
        <p:spPr bwMode="auto">
          <a:xfrm>
            <a:off x="8697817" y="2580798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5773830" y="5850522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10-конечная звезда 8"/>
          <p:cNvSpPr/>
          <p:nvPr/>
        </p:nvSpPr>
        <p:spPr>
          <a:xfrm>
            <a:off x="5744524" y="4486939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48638"/>
              </p:ext>
            </p:extLst>
          </p:nvPr>
        </p:nvGraphicFramePr>
        <p:xfrm>
          <a:off x="818982" y="1552498"/>
          <a:ext cx="1522361" cy="2513708"/>
        </p:xfrm>
        <a:graphic>
          <a:graphicData uri="http://schemas.openxmlformats.org/drawingml/2006/table">
            <a:tbl>
              <a:tblPr/>
              <a:tblGrid>
                <a:gridCol w="1522361">
                  <a:extLst>
                    <a:ext uri="{9D8B030D-6E8A-4147-A177-3AD203B41FA5}">
                      <a16:colId xmlns:a16="http://schemas.microsoft.com/office/drawing/2014/main" val="1848246996"/>
                    </a:ext>
                  </a:extLst>
                </a:gridCol>
              </a:tblGrid>
              <a:tr h="614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9022"/>
                  </a:ext>
                </a:extLst>
              </a:tr>
              <a:tr h="15541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Согласовывает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 родителями  учащегося какую форму дистанционного обучения будут использовать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00624"/>
                  </a:ext>
                </a:extLst>
              </a:tr>
              <a:tr h="345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44603"/>
                  </a:ext>
                </a:extLst>
              </a:tr>
            </a:tbl>
          </a:graphicData>
        </a:graphic>
      </p:graphicFrame>
      <p:sp>
        <p:nvSpPr>
          <p:cNvPr id="12" name="AutoShape 169"/>
          <p:cNvSpPr>
            <a:spLocks noChangeArrowheads="1"/>
          </p:cNvSpPr>
          <p:nvPr/>
        </p:nvSpPr>
        <p:spPr bwMode="auto">
          <a:xfrm>
            <a:off x="2381450" y="2603013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5" name="10-конечная звезда 14"/>
          <p:cNvSpPr/>
          <p:nvPr/>
        </p:nvSpPr>
        <p:spPr>
          <a:xfrm>
            <a:off x="1675590" y="3921776"/>
            <a:ext cx="427197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17" name="AutoShape 169"/>
          <p:cNvSpPr>
            <a:spLocks noChangeArrowheads="1"/>
          </p:cNvSpPr>
          <p:nvPr/>
        </p:nvSpPr>
        <p:spPr bwMode="auto">
          <a:xfrm>
            <a:off x="10852638" y="2537091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44902"/>
              </p:ext>
            </p:extLst>
          </p:nvPr>
        </p:nvGraphicFramePr>
        <p:xfrm>
          <a:off x="2843635" y="1511071"/>
          <a:ext cx="1508443" cy="2485425"/>
        </p:xfrm>
        <a:graphic>
          <a:graphicData uri="http://schemas.openxmlformats.org/drawingml/2006/table">
            <a:tbl>
              <a:tblPr/>
              <a:tblGrid>
                <a:gridCol w="1508443">
                  <a:extLst>
                    <a:ext uri="{9D8B030D-6E8A-4147-A177-3AD203B41FA5}">
                      <a16:colId xmlns:a16="http://schemas.microsoft.com/office/drawing/2014/main" val="1359398178"/>
                    </a:ext>
                  </a:extLst>
                </a:gridCol>
              </a:tblGrid>
              <a:tr h="629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122385"/>
                  </a:ext>
                </a:extLst>
              </a:tr>
              <a:tr h="1481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При «Синхронном обучении» готовит систему к работе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80700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30915"/>
                  </a:ext>
                </a:extLst>
              </a:tr>
            </a:tbl>
          </a:graphicData>
        </a:graphic>
      </p:graphicFrame>
      <p:sp>
        <p:nvSpPr>
          <p:cNvPr id="21" name="AutoShape 169"/>
          <p:cNvSpPr>
            <a:spLocks noChangeArrowheads="1"/>
          </p:cNvSpPr>
          <p:nvPr/>
        </p:nvSpPr>
        <p:spPr bwMode="auto">
          <a:xfrm>
            <a:off x="4380832" y="2561383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2" name="10-конечная звезда 21"/>
          <p:cNvSpPr/>
          <p:nvPr/>
        </p:nvSpPr>
        <p:spPr>
          <a:xfrm>
            <a:off x="3971078" y="3735588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10-конечная звезда 22"/>
          <p:cNvSpPr/>
          <p:nvPr/>
        </p:nvSpPr>
        <p:spPr>
          <a:xfrm>
            <a:off x="5754444" y="5349330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297668"/>
              </p:ext>
            </p:extLst>
          </p:nvPr>
        </p:nvGraphicFramePr>
        <p:xfrm>
          <a:off x="7035279" y="1545851"/>
          <a:ext cx="1596881" cy="2553651"/>
        </p:xfrm>
        <a:graphic>
          <a:graphicData uri="http://schemas.openxmlformats.org/drawingml/2006/table">
            <a:tbl>
              <a:tblPr/>
              <a:tblGrid>
                <a:gridCol w="1596881">
                  <a:extLst>
                    <a:ext uri="{9D8B030D-6E8A-4147-A177-3AD203B41FA5}">
                      <a16:colId xmlns:a16="http://schemas.microsoft.com/office/drawing/2014/main" val="3039344413"/>
                    </a:ext>
                  </a:extLst>
                </a:gridCol>
              </a:tblGrid>
              <a:tr h="596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специалист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05482"/>
                  </a:ext>
                </a:extLst>
              </a:tr>
              <a:tr h="152641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Обучает педагога пользоваться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программой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ZOOM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8718"/>
                  </a:ext>
                </a:extLst>
              </a:tr>
              <a:tr h="4305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3545"/>
                  </a:ext>
                </a:extLst>
              </a:tr>
            </a:tbl>
          </a:graphicData>
        </a:graphic>
      </p:graphicFrame>
      <p:sp>
        <p:nvSpPr>
          <p:cNvPr id="25" name="AutoShape 169"/>
          <p:cNvSpPr>
            <a:spLocks noChangeArrowheads="1"/>
          </p:cNvSpPr>
          <p:nvPr/>
        </p:nvSpPr>
        <p:spPr bwMode="auto">
          <a:xfrm>
            <a:off x="6511106" y="2615770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6" name="10-конечная звезда 25"/>
          <p:cNvSpPr/>
          <p:nvPr/>
        </p:nvSpPr>
        <p:spPr>
          <a:xfrm>
            <a:off x="5744524" y="4951660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10-конечная звезда 26"/>
          <p:cNvSpPr/>
          <p:nvPr/>
        </p:nvSpPr>
        <p:spPr>
          <a:xfrm>
            <a:off x="8394098" y="3791710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7457"/>
              </p:ext>
            </p:extLst>
          </p:nvPr>
        </p:nvGraphicFramePr>
        <p:xfrm>
          <a:off x="9269182" y="1584284"/>
          <a:ext cx="1481450" cy="2559932"/>
        </p:xfrm>
        <a:graphic>
          <a:graphicData uri="http://schemas.openxmlformats.org/drawingml/2006/table">
            <a:tbl>
              <a:tblPr/>
              <a:tblGrid>
                <a:gridCol w="1481450">
                  <a:extLst>
                    <a:ext uri="{9D8B030D-6E8A-4147-A177-3AD203B41FA5}">
                      <a16:colId xmlns:a16="http://schemas.microsoft.com/office/drawing/2014/main" val="173795129"/>
                    </a:ext>
                  </a:extLst>
                </a:gridCol>
              </a:tblGrid>
              <a:tr h="53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60604"/>
                  </a:ext>
                </a:extLst>
              </a:tr>
              <a:tr h="154730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Прорабатывает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этапы проведения урока при Смешанном обучении, загружает домашнее задание в ВШ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4349"/>
                  </a:ext>
                </a:extLst>
              </a:tr>
              <a:tr h="481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мин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42717"/>
                  </a:ext>
                </a:extLst>
              </a:tr>
            </a:tbl>
          </a:graphicData>
        </a:graphic>
      </p:graphicFrame>
      <p:sp>
        <p:nvSpPr>
          <p:cNvPr id="29" name="AutoShape 169"/>
          <p:cNvSpPr>
            <a:spLocks noChangeArrowheads="1"/>
          </p:cNvSpPr>
          <p:nvPr/>
        </p:nvSpPr>
        <p:spPr bwMode="auto">
          <a:xfrm>
            <a:off x="13077825" y="4939755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189470" y="4506472"/>
            <a:ext cx="4889159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Многообразие форм дистанционного обучения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39978" y="4979998"/>
            <a:ext cx="4070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Нестабильность интернет - соединения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378798"/>
              </p:ext>
            </p:extLst>
          </p:nvPr>
        </p:nvGraphicFramePr>
        <p:xfrm>
          <a:off x="648526" y="4506472"/>
          <a:ext cx="1391920" cy="1931994"/>
        </p:xfrm>
        <a:graphic>
          <a:graphicData uri="http://schemas.openxmlformats.org/drawingml/2006/table">
            <a:tbl>
              <a:tblPr/>
              <a:tblGrid>
                <a:gridCol w="1391920">
                  <a:extLst>
                    <a:ext uri="{9D8B030D-6E8A-4147-A177-3AD203B41FA5}">
                      <a16:colId xmlns:a16="http://schemas.microsoft.com/office/drawing/2014/main" val="173795129"/>
                    </a:ext>
                  </a:extLst>
                </a:gridCol>
              </a:tblGrid>
              <a:tr h="529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60604"/>
                  </a:ext>
                </a:extLst>
              </a:tr>
              <a:tr h="92269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Обучает учащегося пользоваться программой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ZOOM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4349"/>
                  </a:ext>
                </a:extLst>
              </a:tr>
              <a:tr h="479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42717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025600" y="4697834"/>
            <a:ext cx="292768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 err="1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ыход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89470" y="5447769"/>
            <a:ext cx="5095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Неготовность  педагога  проводить уроки- онлайн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7461"/>
              </p:ext>
            </p:extLst>
          </p:nvPr>
        </p:nvGraphicFramePr>
        <p:xfrm>
          <a:off x="3140579" y="4472288"/>
          <a:ext cx="1446028" cy="1897389"/>
        </p:xfrm>
        <a:graphic>
          <a:graphicData uri="http://schemas.openxmlformats.org/drawingml/2006/table">
            <a:tbl>
              <a:tblPr/>
              <a:tblGrid>
                <a:gridCol w="1446028">
                  <a:extLst>
                    <a:ext uri="{9D8B030D-6E8A-4147-A177-3AD203B41FA5}">
                      <a16:colId xmlns:a16="http://schemas.microsoft.com/office/drawing/2014/main" val="1848246996"/>
                    </a:ext>
                  </a:extLst>
                </a:gridCol>
              </a:tblGrid>
              <a:tr h="507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9022"/>
                  </a:ext>
                </a:extLst>
              </a:tr>
              <a:tr h="102806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Согласовывает с родителями время подключения ребенка к уроку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00624"/>
                  </a:ext>
                </a:extLst>
              </a:tr>
              <a:tr h="3617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44603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6189470" y="5850522"/>
            <a:ext cx="419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Сложности коммуникации с родителями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0" name="10-конечная звезда 39"/>
          <p:cNvSpPr/>
          <p:nvPr/>
        </p:nvSpPr>
        <p:spPr>
          <a:xfrm>
            <a:off x="4343536" y="6035188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10-конечная звезда 40"/>
          <p:cNvSpPr/>
          <p:nvPr/>
        </p:nvSpPr>
        <p:spPr>
          <a:xfrm>
            <a:off x="2117640" y="3940376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10-конечная звезда 37"/>
          <p:cNvSpPr/>
          <p:nvPr/>
        </p:nvSpPr>
        <p:spPr>
          <a:xfrm>
            <a:off x="10420635" y="4015530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10-конечная звезда 42"/>
          <p:cNvSpPr/>
          <p:nvPr/>
        </p:nvSpPr>
        <p:spPr>
          <a:xfrm>
            <a:off x="10537034" y="3532300"/>
            <a:ext cx="353164" cy="389474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44" name="10-конечная звезда 43"/>
          <p:cNvSpPr/>
          <p:nvPr/>
        </p:nvSpPr>
        <p:spPr>
          <a:xfrm>
            <a:off x="1797935" y="6190297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2763" y="4687626"/>
            <a:ext cx="295274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5" name="AutoShape 169"/>
          <p:cNvSpPr>
            <a:spLocks noChangeArrowheads="1"/>
          </p:cNvSpPr>
          <p:nvPr/>
        </p:nvSpPr>
        <p:spPr bwMode="auto">
          <a:xfrm>
            <a:off x="2381450" y="5255775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08900"/>
              </p:ext>
            </p:extLst>
          </p:nvPr>
        </p:nvGraphicFramePr>
        <p:xfrm>
          <a:off x="4923433" y="1572024"/>
          <a:ext cx="1508443" cy="2485425"/>
        </p:xfrm>
        <a:graphic>
          <a:graphicData uri="http://schemas.openxmlformats.org/drawingml/2006/table">
            <a:tbl>
              <a:tblPr/>
              <a:tblGrid>
                <a:gridCol w="1508443">
                  <a:extLst>
                    <a:ext uri="{9D8B030D-6E8A-4147-A177-3AD203B41FA5}">
                      <a16:colId xmlns:a16="http://schemas.microsoft.com/office/drawing/2014/main" val="1359398178"/>
                    </a:ext>
                  </a:extLst>
                </a:gridCol>
              </a:tblGrid>
              <a:tr h="629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122385"/>
                  </a:ext>
                </a:extLst>
              </a:tr>
              <a:tr h="1481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Проверяет наличие и скорость интернета, загружает программу для проведения видео-конференций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80700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30915"/>
                  </a:ext>
                </a:extLst>
              </a:tr>
            </a:tbl>
          </a:graphicData>
        </a:graphic>
      </p:graphicFrame>
      <p:sp>
        <p:nvSpPr>
          <p:cNvPr id="47" name="10-конечная звезда 46"/>
          <p:cNvSpPr/>
          <p:nvPr/>
        </p:nvSpPr>
        <p:spPr>
          <a:xfrm>
            <a:off x="6115371" y="3763279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2" name="Picture 3" descr="G:\ПСР\Новый ПСР проект\оооооооо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276464"/>
            <a:ext cx="2027488" cy="8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9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82056" y="856802"/>
            <a:ext cx="4383548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400" b="1" kern="1200" dirty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протекания процесса: 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180 минут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5498" y="270460"/>
            <a:ext cx="3878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текущего состояния процесса</a:t>
            </a:r>
            <a:endParaRPr lang="ru-RU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745" y="2032430"/>
            <a:ext cx="289653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169"/>
          <p:cNvSpPr>
            <a:spLocks noChangeArrowheads="1"/>
          </p:cNvSpPr>
          <p:nvPr/>
        </p:nvSpPr>
        <p:spPr bwMode="auto">
          <a:xfrm>
            <a:off x="8697817" y="2580798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6751189" y="5758905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10-конечная звезда 8"/>
          <p:cNvSpPr/>
          <p:nvPr/>
        </p:nvSpPr>
        <p:spPr>
          <a:xfrm>
            <a:off x="6727006" y="4444492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98234"/>
              </p:ext>
            </p:extLst>
          </p:nvPr>
        </p:nvGraphicFramePr>
        <p:xfrm>
          <a:off x="818982" y="1552498"/>
          <a:ext cx="1522361" cy="2513708"/>
        </p:xfrm>
        <a:graphic>
          <a:graphicData uri="http://schemas.openxmlformats.org/drawingml/2006/table">
            <a:tbl>
              <a:tblPr/>
              <a:tblGrid>
                <a:gridCol w="1522361">
                  <a:extLst>
                    <a:ext uri="{9D8B030D-6E8A-4147-A177-3AD203B41FA5}">
                      <a16:colId xmlns:a16="http://schemas.microsoft.com/office/drawing/2014/main" val="1848246996"/>
                    </a:ext>
                  </a:extLst>
                </a:gridCol>
              </a:tblGrid>
              <a:tr h="614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9022"/>
                  </a:ext>
                </a:extLst>
              </a:tr>
              <a:tr h="15541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Согласовывает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 родителями  учащегося какую форму дистанционного обучения будут использовать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00624"/>
                  </a:ext>
                </a:extLst>
              </a:tr>
              <a:tr h="345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44603"/>
                  </a:ext>
                </a:extLst>
              </a:tr>
            </a:tbl>
          </a:graphicData>
        </a:graphic>
      </p:graphicFrame>
      <p:sp>
        <p:nvSpPr>
          <p:cNvPr id="12" name="AutoShape 169"/>
          <p:cNvSpPr>
            <a:spLocks noChangeArrowheads="1"/>
          </p:cNvSpPr>
          <p:nvPr/>
        </p:nvSpPr>
        <p:spPr bwMode="auto">
          <a:xfrm>
            <a:off x="2381450" y="2603013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5" name="10-конечная звезда 14"/>
          <p:cNvSpPr/>
          <p:nvPr/>
        </p:nvSpPr>
        <p:spPr>
          <a:xfrm>
            <a:off x="1675590" y="3921776"/>
            <a:ext cx="427197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17" name="AutoShape 169"/>
          <p:cNvSpPr>
            <a:spLocks noChangeArrowheads="1"/>
          </p:cNvSpPr>
          <p:nvPr/>
        </p:nvSpPr>
        <p:spPr bwMode="auto">
          <a:xfrm>
            <a:off x="10852638" y="2537091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96681"/>
              </p:ext>
            </p:extLst>
          </p:nvPr>
        </p:nvGraphicFramePr>
        <p:xfrm>
          <a:off x="2843635" y="1511071"/>
          <a:ext cx="1508443" cy="2485425"/>
        </p:xfrm>
        <a:graphic>
          <a:graphicData uri="http://schemas.openxmlformats.org/drawingml/2006/table">
            <a:tbl>
              <a:tblPr/>
              <a:tblGrid>
                <a:gridCol w="1508443">
                  <a:extLst>
                    <a:ext uri="{9D8B030D-6E8A-4147-A177-3AD203B41FA5}">
                      <a16:colId xmlns:a16="http://schemas.microsoft.com/office/drawing/2014/main" val="1359398178"/>
                    </a:ext>
                  </a:extLst>
                </a:gridCol>
              </a:tblGrid>
              <a:tr h="629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122385"/>
                  </a:ext>
                </a:extLst>
              </a:tr>
              <a:tr h="1481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При «Синхронном обучении» готовит систему к работе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80700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30915"/>
                  </a:ext>
                </a:extLst>
              </a:tr>
            </a:tbl>
          </a:graphicData>
        </a:graphic>
      </p:graphicFrame>
      <p:sp>
        <p:nvSpPr>
          <p:cNvPr id="21" name="AutoShape 169"/>
          <p:cNvSpPr>
            <a:spLocks noChangeArrowheads="1"/>
          </p:cNvSpPr>
          <p:nvPr/>
        </p:nvSpPr>
        <p:spPr bwMode="auto">
          <a:xfrm>
            <a:off x="4380832" y="2561383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2" name="10-конечная звезда 21"/>
          <p:cNvSpPr/>
          <p:nvPr/>
        </p:nvSpPr>
        <p:spPr>
          <a:xfrm>
            <a:off x="3949168" y="3810742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10-конечная звезда 22"/>
          <p:cNvSpPr/>
          <p:nvPr/>
        </p:nvSpPr>
        <p:spPr>
          <a:xfrm>
            <a:off x="6761477" y="5324047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59684"/>
              </p:ext>
            </p:extLst>
          </p:nvPr>
        </p:nvGraphicFramePr>
        <p:xfrm>
          <a:off x="7035279" y="1545851"/>
          <a:ext cx="1596881" cy="2553651"/>
        </p:xfrm>
        <a:graphic>
          <a:graphicData uri="http://schemas.openxmlformats.org/drawingml/2006/table">
            <a:tbl>
              <a:tblPr/>
              <a:tblGrid>
                <a:gridCol w="1596881">
                  <a:extLst>
                    <a:ext uri="{9D8B030D-6E8A-4147-A177-3AD203B41FA5}">
                      <a16:colId xmlns:a16="http://schemas.microsoft.com/office/drawing/2014/main" val="3039344413"/>
                    </a:ext>
                  </a:extLst>
                </a:gridCol>
              </a:tblGrid>
              <a:tr h="596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специалист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05482"/>
                  </a:ext>
                </a:extLst>
              </a:tr>
              <a:tr h="152641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Обучает педагога пользоваться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программой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ZOOM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8718"/>
                  </a:ext>
                </a:extLst>
              </a:tr>
              <a:tr h="4305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3545"/>
                  </a:ext>
                </a:extLst>
              </a:tr>
            </a:tbl>
          </a:graphicData>
        </a:graphic>
      </p:graphicFrame>
      <p:sp>
        <p:nvSpPr>
          <p:cNvPr id="25" name="AutoShape 169"/>
          <p:cNvSpPr>
            <a:spLocks noChangeArrowheads="1"/>
          </p:cNvSpPr>
          <p:nvPr/>
        </p:nvSpPr>
        <p:spPr bwMode="auto">
          <a:xfrm>
            <a:off x="6511106" y="2615770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6" name="10-конечная звезда 25"/>
          <p:cNvSpPr/>
          <p:nvPr/>
        </p:nvSpPr>
        <p:spPr>
          <a:xfrm>
            <a:off x="6715058" y="4852170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10-конечная звезда 26"/>
          <p:cNvSpPr/>
          <p:nvPr/>
        </p:nvSpPr>
        <p:spPr>
          <a:xfrm>
            <a:off x="8507317" y="3810742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12057"/>
              </p:ext>
            </p:extLst>
          </p:nvPr>
        </p:nvGraphicFramePr>
        <p:xfrm>
          <a:off x="9269182" y="1584284"/>
          <a:ext cx="1481450" cy="2559932"/>
        </p:xfrm>
        <a:graphic>
          <a:graphicData uri="http://schemas.openxmlformats.org/drawingml/2006/table">
            <a:tbl>
              <a:tblPr/>
              <a:tblGrid>
                <a:gridCol w="1481450">
                  <a:extLst>
                    <a:ext uri="{9D8B030D-6E8A-4147-A177-3AD203B41FA5}">
                      <a16:colId xmlns:a16="http://schemas.microsoft.com/office/drawing/2014/main" val="173795129"/>
                    </a:ext>
                  </a:extLst>
                </a:gridCol>
              </a:tblGrid>
              <a:tr h="53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60604"/>
                  </a:ext>
                </a:extLst>
              </a:tr>
              <a:tr h="154730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Прорабатывает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этапы проведения урока при Смешанном обучении, загружает домашнее задание в ВШ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4349"/>
                  </a:ext>
                </a:extLst>
              </a:tr>
              <a:tr h="481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мин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42717"/>
                  </a:ext>
                </a:extLst>
              </a:tr>
            </a:tbl>
          </a:graphicData>
        </a:graphic>
      </p:graphicFrame>
      <p:sp>
        <p:nvSpPr>
          <p:cNvPr id="29" name="AutoShape 169"/>
          <p:cNvSpPr>
            <a:spLocks noChangeArrowheads="1"/>
          </p:cNvSpPr>
          <p:nvPr/>
        </p:nvSpPr>
        <p:spPr bwMode="auto">
          <a:xfrm>
            <a:off x="13077825" y="4939755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34242" y="4506472"/>
            <a:ext cx="492915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Многообразие форм дистанционного обучения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34241" y="4882474"/>
            <a:ext cx="4070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Нестабильность интернет - соединения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81292"/>
              </p:ext>
            </p:extLst>
          </p:nvPr>
        </p:nvGraphicFramePr>
        <p:xfrm>
          <a:off x="648526" y="4522882"/>
          <a:ext cx="1408064" cy="1915584"/>
        </p:xfrm>
        <a:graphic>
          <a:graphicData uri="http://schemas.openxmlformats.org/drawingml/2006/table">
            <a:tbl>
              <a:tblPr/>
              <a:tblGrid>
                <a:gridCol w="1408064">
                  <a:extLst>
                    <a:ext uri="{9D8B030D-6E8A-4147-A177-3AD203B41FA5}">
                      <a16:colId xmlns:a16="http://schemas.microsoft.com/office/drawing/2014/main" val="173795129"/>
                    </a:ext>
                  </a:extLst>
                </a:gridCol>
              </a:tblGrid>
              <a:tr h="525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60604"/>
                  </a:ext>
                </a:extLst>
              </a:tr>
              <a:tr h="91485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Обучает учащегося пользоваться программой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ZOOM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4349"/>
                  </a:ext>
                </a:extLst>
              </a:tr>
              <a:tr h="475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42717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6364722" y="4623207"/>
            <a:ext cx="292768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 err="1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ыход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96058" y="5319830"/>
            <a:ext cx="5095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Неготовность  педагога  проводить уроки- онлайн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47531"/>
              </p:ext>
            </p:extLst>
          </p:nvPr>
        </p:nvGraphicFramePr>
        <p:xfrm>
          <a:off x="4516966" y="4522881"/>
          <a:ext cx="1472096" cy="1929299"/>
        </p:xfrm>
        <a:graphic>
          <a:graphicData uri="http://schemas.openxmlformats.org/drawingml/2006/table">
            <a:tbl>
              <a:tblPr/>
              <a:tblGrid>
                <a:gridCol w="1472096">
                  <a:extLst>
                    <a:ext uri="{9D8B030D-6E8A-4147-A177-3AD203B41FA5}">
                      <a16:colId xmlns:a16="http://schemas.microsoft.com/office/drawing/2014/main" val="1848246996"/>
                    </a:ext>
                  </a:extLst>
                </a:gridCol>
              </a:tblGrid>
              <a:tr h="516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9022"/>
                  </a:ext>
                </a:extLst>
              </a:tr>
              <a:tr h="104535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Согласовывает с родителями время подключения ребенка к уроку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00624"/>
                  </a:ext>
                </a:extLst>
              </a:tr>
              <a:tr h="367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44603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7191933" y="5758905"/>
            <a:ext cx="419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Сложности коммуникации с родителями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0" name="10-конечная звезда 39"/>
          <p:cNvSpPr/>
          <p:nvPr/>
        </p:nvSpPr>
        <p:spPr>
          <a:xfrm>
            <a:off x="5798562" y="6128237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10-конечная звезда 40"/>
          <p:cNvSpPr/>
          <p:nvPr/>
        </p:nvSpPr>
        <p:spPr>
          <a:xfrm>
            <a:off x="2117640" y="3940376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10-конечная звезда 37"/>
          <p:cNvSpPr/>
          <p:nvPr/>
        </p:nvSpPr>
        <p:spPr>
          <a:xfrm>
            <a:off x="10420635" y="4015530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10-конечная звезда 42"/>
          <p:cNvSpPr/>
          <p:nvPr/>
        </p:nvSpPr>
        <p:spPr>
          <a:xfrm>
            <a:off x="10537034" y="3532300"/>
            <a:ext cx="353164" cy="389474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44" name="10-конечная звезда 43"/>
          <p:cNvSpPr/>
          <p:nvPr/>
        </p:nvSpPr>
        <p:spPr>
          <a:xfrm>
            <a:off x="1675590" y="6248863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8734" y="4649492"/>
            <a:ext cx="295274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5" name="AutoShape 169"/>
          <p:cNvSpPr>
            <a:spLocks noChangeArrowheads="1"/>
          </p:cNvSpPr>
          <p:nvPr/>
        </p:nvSpPr>
        <p:spPr bwMode="auto">
          <a:xfrm>
            <a:off x="2076280" y="5251806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272693"/>
              </p:ext>
            </p:extLst>
          </p:nvPr>
        </p:nvGraphicFramePr>
        <p:xfrm>
          <a:off x="4923433" y="1572024"/>
          <a:ext cx="1508443" cy="2485425"/>
        </p:xfrm>
        <a:graphic>
          <a:graphicData uri="http://schemas.openxmlformats.org/drawingml/2006/table">
            <a:tbl>
              <a:tblPr/>
              <a:tblGrid>
                <a:gridCol w="1508443">
                  <a:extLst>
                    <a:ext uri="{9D8B030D-6E8A-4147-A177-3AD203B41FA5}">
                      <a16:colId xmlns:a16="http://schemas.microsoft.com/office/drawing/2014/main" val="1359398178"/>
                    </a:ext>
                  </a:extLst>
                </a:gridCol>
              </a:tblGrid>
              <a:tr h="629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122385"/>
                  </a:ext>
                </a:extLst>
              </a:tr>
              <a:tr h="1481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Проверяет наличие и скорость интернета, загружает программу для проведения видео-конференций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80700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30915"/>
                  </a:ext>
                </a:extLst>
              </a:tr>
            </a:tbl>
          </a:graphicData>
        </a:graphic>
      </p:graphicFrame>
      <p:sp>
        <p:nvSpPr>
          <p:cNvPr id="47" name="10-конечная звезда 46"/>
          <p:cNvSpPr/>
          <p:nvPr/>
        </p:nvSpPr>
        <p:spPr>
          <a:xfrm>
            <a:off x="6115371" y="3810742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2" name="Группа 392"/>
          <p:cNvGrpSpPr>
            <a:grpSpLocks/>
          </p:cNvGrpSpPr>
          <p:nvPr/>
        </p:nvGrpSpPr>
        <p:grpSpPr bwMode="auto">
          <a:xfrm>
            <a:off x="9271349" y="1655856"/>
            <a:ext cx="1530286" cy="2359674"/>
            <a:chOff x="4493303" y="1348639"/>
            <a:chExt cx="823297" cy="1369318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4502272" y="1348639"/>
              <a:ext cx="814328" cy="1369318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4493303" y="1361186"/>
              <a:ext cx="823297" cy="1344226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Группа 392"/>
          <p:cNvGrpSpPr>
            <a:grpSpLocks/>
          </p:cNvGrpSpPr>
          <p:nvPr/>
        </p:nvGrpSpPr>
        <p:grpSpPr bwMode="auto">
          <a:xfrm>
            <a:off x="4966085" y="1622862"/>
            <a:ext cx="1530286" cy="2359674"/>
            <a:chOff x="4493303" y="1348639"/>
            <a:chExt cx="823297" cy="1369318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4502272" y="1348639"/>
              <a:ext cx="814328" cy="1369318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4493303" y="1361186"/>
              <a:ext cx="823297" cy="1344226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Группа 392"/>
          <p:cNvGrpSpPr>
            <a:grpSpLocks/>
          </p:cNvGrpSpPr>
          <p:nvPr/>
        </p:nvGrpSpPr>
        <p:grpSpPr bwMode="auto">
          <a:xfrm>
            <a:off x="7034241" y="1625381"/>
            <a:ext cx="1530286" cy="2359674"/>
            <a:chOff x="4493303" y="1348639"/>
            <a:chExt cx="823297" cy="1369318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4502272" y="1348639"/>
              <a:ext cx="814328" cy="1369318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4493303" y="1361186"/>
              <a:ext cx="823297" cy="1344226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Группа 392"/>
          <p:cNvGrpSpPr>
            <a:grpSpLocks/>
          </p:cNvGrpSpPr>
          <p:nvPr/>
        </p:nvGrpSpPr>
        <p:grpSpPr bwMode="auto">
          <a:xfrm>
            <a:off x="2821792" y="1650817"/>
            <a:ext cx="1530286" cy="2359674"/>
            <a:chOff x="4493303" y="1348639"/>
            <a:chExt cx="823297" cy="1369318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4502272" y="1348639"/>
              <a:ext cx="814328" cy="1369318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4493303" y="1361186"/>
              <a:ext cx="823297" cy="1344226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Группа 392"/>
          <p:cNvGrpSpPr>
            <a:grpSpLocks/>
          </p:cNvGrpSpPr>
          <p:nvPr/>
        </p:nvGrpSpPr>
        <p:grpSpPr bwMode="auto">
          <a:xfrm>
            <a:off x="736794" y="4506471"/>
            <a:ext cx="1152394" cy="1790879"/>
            <a:chOff x="4493303" y="1348639"/>
            <a:chExt cx="823297" cy="1369318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4502272" y="1348639"/>
              <a:ext cx="814328" cy="1369318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4493303" y="1361186"/>
              <a:ext cx="823297" cy="1344226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82597"/>
              </p:ext>
            </p:extLst>
          </p:nvPr>
        </p:nvGraphicFramePr>
        <p:xfrm>
          <a:off x="2508080" y="4546375"/>
          <a:ext cx="1454444" cy="1951579"/>
        </p:xfrm>
        <a:graphic>
          <a:graphicData uri="http://schemas.openxmlformats.org/drawingml/2006/table">
            <a:tbl>
              <a:tblPr/>
              <a:tblGrid>
                <a:gridCol w="1454444">
                  <a:extLst>
                    <a:ext uri="{9D8B030D-6E8A-4147-A177-3AD203B41FA5}">
                      <a16:colId xmlns:a16="http://schemas.microsoft.com/office/drawing/2014/main" val="1359398178"/>
                    </a:ext>
                  </a:extLst>
                </a:gridCol>
              </a:tblGrid>
              <a:tr h="267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122385"/>
                  </a:ext>
                </a:extLst>
              </a:tr>
              <a:tr h="1216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Готовит систему к работе,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загружает программу для проведения видео-конференций)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80700"/>
                  </a:ext>
                </a:extLst>
              </a:tr>
              <a:tr h="340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30915"/>
                  </a:ext>
                </a:extLst>
              </a:tr>
            </a:tbl>
          </a:graphicData>
        </a:graphic>
      </p:graphicFrame>
      <p:sp>
        <p:nvSpPr>
          <p:cNvPr id="63" name="AutoShape 169"/>
          <p:cNvSpPr>
            <a:spLocks noChangeArrowheads="1"/>
          </p:cNvSpPr>
          <p:nvPr/>
        </p:nvSpPr>
        <p:spPr bwMode="auto">
          <a:xfrm>
            <a:off x="4088336" y="5185218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64" name="10-конечная звезда 63"/>
          <p:cNvSpPr/>
          <p:nvPr/>
        </p:nvSpPr>
        <p:spPr>
          <a:xfrm>
            <a:off x="3707336" y="6123077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5" name="Picture 3" descr="G:\ПСР\Новый ПСР проект\оооооооо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381000"/>
            <a:ext cx="1771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2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2482" y="337526"/>
            <a:ext cx="3912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целевого состояния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597" y="2584015"/>
            <a:ext cx="289653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688782"/>
              </p:ext>
            </p:extLst>
          </p:nvPr>
        </p:nvGraphicFramePr>
        <p:xfrm>
          <a:off x="2173957" y="2032430"/>
          <a:ext cx="1496343" cy="2521865"/>
        </p:xfrm>
        <a:graphic>
          <a:graphicData uri="http://schemas.openxmlformats.org/drawingml/2006/table">
            <a:tbl>
              <a:tblPr/>
              <a:tblGrid>
                <a:gridCol w="1496343">
                  <a:extLst>
                    <a:ext uri="{9D8B030D-6E8A-4147-A177-3AD203B41FA5}">
                      <a16:colId xmlns:a16="http://schemas.microsoft.com/office/drawing/2014/main" val="1848246996"/>
                    </a:ext>
                  </a:extLst>
                </a:gridCol>
              </a:tblGrid>
              <a:tr h="73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9022"/>
                  </a:ext>
                </a:extLst>
              </a:tr>
              <a:tr h="145904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Ставит родителей  в известность какие формы дистанционного обучения есть в гимназии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00624"/>
                  </a:ext>
                </a:extLst>
              </a:tr>
              <a:tr h="330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44603"/>
                  </a:ext>
                </a:extLst>
              </a:tr>
            </a:tbl>
          </a:graphicData>
        </a:graphic>
      </p:graphicFrame>
      <p:sp>
        <p:nvSpPr>
          <p:cNvPr id="12" name="AutoShape 169"/>
          <p:cNvSpPr>
            <a:spLocks noChangeArrowheads="1"/>
          </p:cNvSpPr>
          <p:nvPr/>
        </p:nvSpPr>
        <p:spPr bwMode="auto">
          <a:xfrm>
            <a:off x="3916822" y="3203454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318585"/>
              </p:ext>
            </p:extLst>
          </p:nvPr>
        </p:nvGraphicFramePr>
        <p:xfrm>
          <a:off x="4802608" y="2050388"/>
          <a:ext cx="1508443" cy="2567122"/>
        </p:xfrm>
        <a:graphic>
          <a:graphicData uri="http://schemas.openxmlformats.org/drawingml/2006/table">
            <a:tbl>
              <a:tblPr/>
              <a:tblGrid>
                <a:gridCol w="1508443">
                  <a:extLst>
                    <a:ext uri="{9D8B030D-6E8A-4147-A177-3AD203B41FA5}">
                      <a16:colId xmlns:a16="http://schemas.microsoft.com/office/drawing/2014/main" val="1359398178"/>
                    </a:ext>
                  </a:extLst>
                </a:gridCol>
              </a:tblGrid>
              <a:tr h="710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122385"/>
                  </a:ext>
                </a:extLst>
              </a:tr>
              <a:tr h="1481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Готовит систему к работе,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загружает программу для проведения видео-конференций)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80700"/>
                  </a:ext>
                </a:extLst>
              </a:tr>
              <a:tr h="374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30915"/>
                  </a:ext>
                </a:extLst>
              </a:tr>
            </a:tbl>
          </a:graphicData>
        </a:graphic>
      </p:graphicFrame>
      <p:sp>
        <p:nvSpPr>
          <p:cNvPr id="21" name="AutoShape 169"/>
          <p:cNvSpPr>
            <a:spLocks noChangeArrowheads="1"/>
          </p:cNvSpPr>
          <p:nvPr/>
        </p:nvSpPr>
        <p:spPr bwMode="auto">
          <a:xfrm>
            <a:off x="6720231" y="3117257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534288" y="2584014"/>
            <a:ext cx="292768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848822"/>
              </p:ext>
            </p:extLst>
          </p:nvPr>
        </p:nvGraphicFramePr>
        <p:xfrm>
          <a:off x="7576742" y="2083442"/>
          <a:ext cx="1446028" cy="2550431"/>
        </p:xfrm>
        <a:graphic>
          <a:graphicData uri="http://schemas.openxmlformats.org/drawingml/2006/table">
            <a:tbl>
              <a:tblPr/>
              <a:tblGrid>
                <a:gridCol w="1446028">
                  <a:extLst>
                    <a:ext uri="{9D8B030D-6E8A-4147-A177-3AD203B41FA5}">
                      <a16:colId xmlns:a16="http://schemas.microsoft.com/office/drawing/2014/main" val="1848246996"/>
                    </a:ext>
                  </a:extLst>
                </a:gridCol>
              </a:tblGrid>
              <a:tr h="57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9022"/>
                  </a:ext>
                </a:extLst>
              </a:tr>
              <a:tr h="154887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Уточняет с родителями время подключения ребенка к уроку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00624"/>
                  </a:ext>
                </a:extLst>
              </a:tr>
              <a:tr h="422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минут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44603"/>
                  </a:ext>
                </a:extLst>
              </a:tr>
            </a:tbl>
          </a:graphicData>
        </a:graphic>
      </p:graphicFrame>
      <p:sp>
        <p:nvSpPr>
          <p:cNvPr id="38" name="Скругленный прямоугольник 37"/>
          <p:cNvSpPr/>
          <p:nvPr/>
        </p:nvSpPr>
        <p:spPr>
          <a:xfrm>
            <a:off x="2417416" y="1061847"/>
            <a:ext cx="6077891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400" b="1" kern="1200" dirty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протекания процесса: </a:t>
            </a:r>
            <a:r>
              <a:rPr lang="ru-RU" sz="1400" b="1" kern="1200" dirty="0" smtClean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минут - 20 минут 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10-конечная звезда 12"/>
          <p:cNvSpPr/>
          <p:nvPr/>
        </p:nvSpPr>
        <p:spPr>
          <a:xfrm>
            <a:off x="5671030" y="5021958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9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10-конечная звезда 14"/>
          <p:cNvSpPr/>
          <p:nvPr/>
        </p:nvSpPr>
        <p:spPr>
          <a:xfrm>
            <a:off x="5659598" y="6084654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9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10-конечная звезда 15"/>
          <p:cNvSpPr/>
          <p:nvPr/>
        </p:nvSpPr>
        <p:spPr>
          <a:xfrm>
            <a:off x="5647496" y="5601772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3872" y="5021958"/>
            <a:ext cx="4211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Написано Положение о дистанционном и электронном обучении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" name="10-конечная звезда 16"/>
          <p:cNvSpPr/>
          <p:nvPr/>
        </p:nvSpPr>
        <p:spPr>
          <a:xfrm>
            <a:off x="8818333" y="4266586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10-конечная звезда 17"/>
          <p:cNvSpPr/>
          <p:nvPr/>
        </p:nvSpPr>
        <p:spPr>
          <a:xfrm>
            <a:off x="5933779" y="3863932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9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10-конечная звезда 18"/>
          <p:cNvSpPr/>
          <p:nvPr/>
        </p:nvSpPr>
        <p:spPr>
          <a:xfrm>
            <a:off x="3305557" y="3879097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9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77010" y="5652670"/>
            <a:ext cx="35979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Подготовлено оборудование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2" name="10-конечная звезда 21"/>
          <p:cNvSpPr/>
          <p:nvPr/>
        </p:nvSpPr>
        <p:spPr>
          <a:xfrm>
            <a:off x="5850098" y="4379927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9123" y="5997206"/>
            <a:ext cx="45318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Написан алгоритм действий для учителя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3" name="Picture 3" descr="G:\ПСР\Новый ПСР проект\оооооооо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306265"/>
            <a:ext cx="1771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1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982" y="189975"/>
            <a:ext cx="8137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Сводные результаты </a:t>
            </a:r>
            <a:r>
              <a:rPr lang="ru-RU" b="1" dirty="0" smtClean="0">
                <a:solidFill>
                  <a:srgbClr val="002060"/>
                </a:solidFill>
              </a:rPr>
              <a:t>анкетирования № 2 </a:t>
            </a:r>
            <a:r>
              <a:rPr lang="ru-RU" b="1" dirty="0">
                <a:solidFill>
                  <a:srgbClr val="002060"/>
                </a:solidFill>
              </a:rPr>
              <a:t>заказчиков </a:t>
            </a:r>
            <a:r>
              <a:rPr lang="ru-RU" b="1" dirty="0" smtClean="0">
                <a:solidFill>
                  <a:srgbClr val="002060"/>
                </a:solidFill>
              </a:rPr>
              <a:t>процесса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«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Организация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получения образования в ОУ путем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совершенствования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процесса дистанционного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обучения»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4173" y="1554240"/>
            <a:ext cx="4129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Удовлетворены ли вы результатом дистанционного </a:t>
            </a:r>
          </a:p>
          <a:p>
            <a:r>
              <a:rPr lang="ru-RU" sz="1400" dirty="0" smtClean="0"/>
              <a:t>обучения?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4172" y="3680688"/>
            <a:ext cx="5466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Удовлетворены ли вы нормативной документацией?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0489" y="2250734"/>
            <a:ext cx="4013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Является ли для вас процесс дистанционного</a:t>
            </a:r>
          </a:p>
          <a:p>
            <a:pPr algn="just"/>
            <a:r>
              <a:rPr lang="ru-RU" sz="1400" dirty="0" smtClean="0"/>
              <a:t> обучения понятным?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0490" y="2961075"/>
            <a:ext cx="4013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Удовлетворены ли вы качеством дистанционного </a:t>
            </a:r>
          </a:p>
          <a:p>
            <a:r>
              <a:rPr lang="ru-RU" sz="1400" dirty="0" smtClean="0"/>
              <a:t>обучения?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13899" y="5871808"/>
            <a:ext cx="5167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Количество опрашиваемых: </a:t>
            </a:r>
            <a:r>
              <a:rPr lang="ru-RU" sz="1400" dirty="0" smtClean="0"/>
              <a:t>100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Респонденты: </a:t>
            </a:r>
            <a:r>
              <a:rPr lang="ru-RU" sz="1400" dirty="0" smtClean="0"/>
              <a:t>педагоги гимназии, обучающиеся, родители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158396" y="3222951"/>
            <a:ext cx="1261193" cy="58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Поддержка пользователей процесса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164855" y="1833590"/>
            <a:ext cx="1295830" cy="58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Процесс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905828" y="1573376"/>
            <a:ext cx="208344" cy="215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921261" y="2285763"/>
            <a:ext cx="208344" cy="215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921261" y="3018700"/>
            <a:ext cx="208344" cy="215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921261" y="3703526"/>
            <a:ext cx="208344" cy="215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90251" y="997787"/>
            <a:ext cx="416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Нет</a:t>
            </a: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98823" y="1012688"/>
            <a:ext cx="940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Скорее  нет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76570" y="989539"/>
            <a:ext cx="6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Да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141507" y="1001114"/>
            <a:ext cx="8477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Скорее да</a:t>
            </a:r>
            <a:endParaRPr lang="ru-RU" sz="12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114172" y="1232652"/>
            <a:ext cx="9523495" cy="23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747778" y="1121447"/>
            <a:ext cx="972678" cy="10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Вопросы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47778" y="1340678"/>
            <a:ext cx="972679" cy="12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Баллы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09390" y="123401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1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081825" y="128415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676570" y="1249604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4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19372" y="127724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852236" y="1618936"/>
            <a:ext cx="4761748" cy="180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852236" y="2317002"/>
            <a:ext cx="4761748" cy="180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869597" y="3035827"/>
            <a:ext cx="4761748" cy="180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852236" y="3720675"/>
            <a:ext cx="4761748" cy="180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9028454" y="1541115"/>
            <a:ext cx="687330" cy="3364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3,8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596119" y="2268199"/>
            <a:ext cx="687330" cy="3364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4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874771" y="2958006"/>
            <a:ext cx="687330" cy="3364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3.7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9594680" y="3657588"/>
            <a:ext cx="687330" cy="3364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4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698823" y="1877562"/>
            <a:ext cx="0" cy="43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811922" y="1877562"/>
            <a:ext cx="0" cy="43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14256" y="2579260"/>
            <a:ext cx="0" cy="43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690167" y="3281235"/>
            <a:ext cx="0" cy="43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9062188" y="1846323"/>
            <a:ext cx="0" cy="43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7811872" y="3241248"/>
            <a:ext cx="0" cy="43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811922" y="2579260"/>
            <a:ext cx="0" cy="43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9062188" y="2518566"/>
            <a:ext cx="0" cy="43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9050614" y="3294453"/>
            <a:ext cx="0" cy="43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811872" y="1314307"/>
            <a:ext cx="0" cy="297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690167" y="1305165"/>
            <a:ext cx="0" cy="297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9090085" y="1284158"/>
            <a:ext cx="0" cy="297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8781072" y="4132474"/>
            <a:ext cx="1869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Итого: средний балл 3,87</a:t>
            </a:r>
            <a:endParaRPr lang="ru-RU" sz="1200" b="1" dirty="0"/>
          </a:p>
        </p:txBody>
      </p:sp>
      <p:sp>
        <p:nvSpPr>
          <p:cNvPr id="71" name="Прямоугольник 70"/>
          <p:cNvSpPr/>
          <p:nvPr/>
        </p:nvSpPr>
        <p:spPr>
          <a:xfrm rot="16200000">
            <a:off x="-104939" y="4619365"/>
            <a:ext cx="1125741" cy="58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Комментарии</a:t>
            </a:r>
            <a:endParaRPr lang="ru-RU" sz="12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045630" y="4930937"/>
            <a:ext cx="3302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Опишите предложения по совершенствованию</a:t>
            </a:r>
          </a:p>
          <a:p>
            <a:r>
              <a:rPr lang="ru-RU" sz="1200" dirty="0" smtClean="0"/>
              <a:t> процесса</a:t>
            </a:r>
            <a:endParaRPr lang="ru-RU" sz="12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045630" y="4464849"/>
            <a:ext cx="2448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В случае ответа «Нет»/</a:t>
            </a:r>
          </a:p>
          <a:p>
            <a:r>
              <a:rPr lang="ru-RU" sz="1200" dirty="0" smtClean="0"/>
              <a:t> «Скорее нет» -прокомментируйте</a:t>
            </a:r>
            <a:endParaRPr lang="ru-RU" sz="1200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10000" y="4423034"/>
            <a:ext cx="9754456" cy="79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025433" y="4909715"/>
            <a:ext cx="9715873" cy="120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921261" y="5481319"/>
            <a:ext cx="9843195" cy="78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750382" y="5888444"/>
            <a:ext cx="1139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ПРИМЕЧАНИЯ</a:t>
            </a:r>
            <a:endParaRPr lang="ru-RU" sz="1200" dirty="0"/>
          </a:p>
        </p:txBody>
      </p:sp>
      <p:pic>
        <p:nvPicPr>
          <p:cNvPr id="53" name="Picture 3" descr="G:\ПСР\Новый ПСР проект\оооооооо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449" y="255542"/>
            <a:ext cx="1771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010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Организация получения образования в ОУ путем совершенствования процесса дистанционного обучения»</a:t>
            </a:r>
          </a:p>
        </p:txBody>
      </p:sp>
      <p:pic>
        <p:nvPicPr>
          <p:cNvPr id="4" name="Picture 3" descr="G:\ПСР\Новый ПСР проект\оооооооо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381000"/>
            <a:ext cx="1771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ПСР\Новый ПСР проект\памятка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51" y="1390374"/>
            <a:ext cx="1841424" cy="2496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ПСР\Новый ПСР проект\Памятк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64" y="3725951"/>
            <a:ext cx="1944794" cy="250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ПСР\Новый ПСР проект\Стенд\Стен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1" y="914399"/>
            <a:ext cx="2671629" cy="215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ПСР\Новый ПСР проект\Учитеь проводит консультацию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04" y="3719869"/>
            <a:ext cx="1747955" cy="232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8667" y="3625036"/>
            <a:ext cx="20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Совещание по итогам </a:t>
            </a:r>
            <a:endParaRPr lang="ru-RU" sz="1400" dirty="0" smtClean="0">
              <a:solidFill>
                <a:srgbClr val="002060"/>
              </a:solidFill>
              <a:latin typeface="Microsoft Sans Serif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внедрения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7811" y="6335764"/>
            <a:ext cx="3425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педагогами консультаций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1525" y="3135664"/>
            <a:ext cx="2241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Информационный стенд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69362" y="5156763"/>
            <a:ext cx="14430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Методические </a:t>
            </a:r>
            <a:endParaRPr lang="ru-RU" sz="1400" dirty="0" smtClean="0">
              <a:solidFill>
                <a:srgbClr val="002060"/>
              </a:solidFill>
              <a:latin typeface="Microsoft Sans Serif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Рекомендации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</a:t>
            </a:r>
            <a:r>
              <a:rPr lang="ru-RU" sz="1400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памятки)</a:t>
            </a:r>
            <a:endParaRPr lang="ru-RU" sz="1400" dirty="0"/>
          </a:p>
        </p:txBody>
      </p:sp>
      <p:pic>
        <p:nvPicPr>
          <p:cNvPr id="4098" name="Picture 2" descr="G:\ПСР\Новый ПСР проект\Совещание по итогам внедрен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87" y="1104900"/>
            <a:ext cx="2836426" cy="242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2844" y="4268097"/>
            <a:ext cx="2370204" cy="1779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28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027" y="1104900"/>
            <a:ext cx="7400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Оценка результатов проекта и проведение завершающего совещания </a:t>
            </a:r>
          </a:p>
        </p:txBody>
      </p:sp>
      <p:pic>
        <p:nvPicPr>
          <p:cNvPr id="3" name="Picture 3" descr="G:\ПСР\Новый ПСР проект\оооооооо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381000"/>
            <a:ext cx="1771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8342" y="281285"/>
            <a:ext cx="6848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Проект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b="1" i="1" dirty="0">
                <a:solidFill>
                  <a:srgbClr val="002060"/>
                </a:solidFill>
              </a:rPr>
              <a:t>Организация получения образования в ОУ путем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совершенствования   процесса </a:t>
            </a:r>
            <a:r>
              <a:rPr lang="ru-RU" b="1" i="1" dirty="0" smtClean="0">
                <a:solidFill>
                  <a:srgbClr val="002060"/>
                </a:solidFill>
              </a:rPr>
              <a:t>дистанционного обучения</a:t>
            </a:r>
            <a:r>
              <a:rPr lang="ru-RU" dirty="0">
                <a:solidFill>
                  <a:srgbClr val="002060"/>
                </a:solidFill>
              </a:rPr>
              <a:t>»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99126"/>
              </p:ext>
            </p:extLst>
          </p:nvPr>
        </p:nvGraphicFramePr>
        <p:xfrm>
          <a:off x="809958" y="1474232"/>
          <a:ext cx="10728327" cy="5209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4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времени на обслуживание модели «Смешанное обучение»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9973" marR="69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час</a:t>
                      </a:r>
                    </a:p>
                  </a:txBody>
                  <a:tcPr marL="69973" marR="69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 минут</a:t>
                      </a:r>
                    </a:p>
                  </a:txBody>
                  <a:tcPr marL="69973" marR="6997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10мин</a:t>
                      </a:r>
                    </a:p>
                    <a:p>
                      <a:pPr algn="ctr"/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Фактический результат достигнут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 Сокращение времени подготовки   учителя на проработку блока «Домашнее задание» при реализации модели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«Удаленное  самостоятельное 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обучение»</a:t>
                      </a:r>
                    </a:p>
                  </a:txBody>
                  <a:tcPr marL="69973" marR="6997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9973" marR="69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30 минут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973" marR="69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 минут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973" marR="699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мин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Фактический результат достигнут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 Сокращение расходов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образовательные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платформы</a:t>
                      </a:r>
                    </a:p>
                  </a:txBody>
                  <a:tcPr marL="69973" marR="6997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9973" marR="69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 руб.</a:t>
                      </a:r>
                    </a:p>
                  </a:txBody>
                  <a:tcPr marL="69973" marR="69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 руб.</a:t>
                      </a:r>
                    </a:p>
                  </a:txBody>
                  <a:tcPr marL="69973" marR="699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0руб.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Фактический результат достигнут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80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Повышение уровня удовлетворенности заказчика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итогам анкетирования)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Удовлетворенность заказчика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процесса  результатами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0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Уроки проекта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Предполагаемые решения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0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Низкий уровень интернет - соединения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Организовать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подключение постоянного интернет - соединения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85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владением  интернет технологиями не на должном уровне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Организовать обучение педагогов пользоваться  мессенджерами, программами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ZOOM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образовательными порталами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по проекту:  закрыть/продолжить;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закрыть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запланированные показатели достигнуты , разработаны рекомендации для работы в следующих проектах.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5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898838"/>
              </p:ext>
            </p:extLst>
          </p:nvPr>
        </p:nvGraphicFramePr>
        <p:xfrm>
          <a:off x="2348374" y="12745"/>
          <a:ext cx="8991600" cy="668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191">
                  <a:extLst>
                    <a:ext uri="{9D8B030D-6E8A-4147-A177-3AD203B41FA5}">
                      <a16:colId xmlns:a16="http://schemas.microsoft.com/office/drawing/2014/main" val="1756699562"/>
                    </a:ext>
                  </a:extLst>
                </a:gridCol>
                <a:gridCol w="432974">
                  <a:extLst>
                    <a:ext uri="{9D8B030D-6E8A-4147-A177-3AD203B41FA5}">
                      <a16:colId xmlns:a16="http://schemas.microsoft.com/office/drawing/2014/main" val="1967040566"/>
                    </a:ext>
                  </a:extLst>
                </a:gridCol>
                <a:gridCol w="2728737">
                  <a:extLst>
                    <a:ext uri="{9D8B030D-6E8A-4147-A177-3AD203B41FA5}">
                      <a16:colId xmlns:a16="http://schemas.microsoft.com/office/drawing/2014/main" val="1579660399"/>
                    </a:ext>
                  </a:extLst>
                </a:gridCol>
                <a:gridCol w="926360">
                  <a:extLst>
                    <a:ext uri="{9D8B030D-6E8A-4147-A177-3AD203B41FA5}">
                      <a16:colId xmlns:a16="http://schemas.microsoft.com/office/drawing/2014/main" val="649823431"/>
                    </a:ext>
                  </a:extLst>
                </a:gridCol>
                <a:gridCol w="956568">
                  <a:extLst>
                    <a:ext uri="{9D8B030D-6E8A-4147-A177-3AD203B41FA5}">
                      <a16:colId xmlns:a16="http://schemas.microsoft.com/office/drawing/2014/main" val="7198766"/>
                    </a:ext>
                  </a:extLst>
                </a:gridCol>
                <a:gridCol w="552960">
                  <a:extLst>
                    <a:ext uri="{9D8B030D-6E8A-4147-A177-3AD203B41FA5}">
                      <a16:colId xmlns:a16="http://schemas.microsoft.com/office/drawing/2014/main" val="2621313356"/>
                    </a:ext>
                  </a:extLst>
                </a:gridCol>
                <a:gridCol w="565201">
                  <a:extLst>
                    <a:ext uri="{9D8B030D-6E8A-4147-A177-3AD203B41FA5}">
                      <a16:colId xmlns:a16="http://schemas.microsoft.com/office/drawing/2014/main" val="741859934"/>
                    </a:ext>
                  </a:extLst>
                </a:gridCol>
                <a:gridCol w="626635">
                  <a:extLst>
                    <a:ext uri="{9D8B030D-6E8A-4147-A177-3AD203B41FA5}">
                      <a16:colId xmlns:a16="http://schemas.microsoft.com/office/drawing/2014/main" val="176735984"/>
                    </a:ext>
                  </a:extLst>
                </a:gridCol>
                <a:gridCol w="577487">
                  <a:extLst>
                    <a:ext uri="{9D8B030D-6E8A-4147-A177-3AD203B41FA5}">
                      <a16:colId xmlns:a16="http://schemas.microsoft.com/office/drawing/2014/main" val="1105700421"/>
                    </a:ext>
                  </a:extLst>
                </a:gridCol>
                <a:gridCol w="5774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Проблема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№ п\п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Ответственный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Сроки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Февраль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Март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Апрель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Статус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777802"/>
                  </a:ext>
                </a:extLst>
              </a:tr>
              <a:tr h="370840">
                <a:tc rowSpan="12">
                  <a:txBody>
                    <a:bodyPr/>
                    <a:lstStyle/>
                    <a:p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Невыполнение обязанности ОО предоставлять получателям образовательных услуг полную, актуальную и достоверную информацию об образовательных услугах, в том числе в электронной форме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Назначение ответственного лица за организацию дистанционного обучения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Директор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01.02.2021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614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Внесение</a:t>
                      </a:r>
                      <a:r>
                        <a:rPr lang="ru-RU" sz="1000" baseline="0" dirty="0" smtClean="0"/>
                        <a:t> необходимых изменений и дополнений в локальные акты, в том числе в функциональные обязанности должностных лиц, участвующих в организации дистанционного обучения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Директор заместители директора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01.02-28.02.2021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3698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Ознакомление с условиями дистанционного обучения:</a:t>
                      </a:r>
                    </a:p>
                    <a:p>
                      <a:r>
                        <a:rPr lang="ru-RU" sz="1000" dirty="0" smtClean="0"/>
                        <a:t>Педагогические работники:</a:t>
                      </a:r>
                    </a:p>
                    <a:p>
                      <a:r>
                        <a:rPr lang="ru-RU" sz="1000" dirty="0" smtClean="0"/>
                        <a:t>Родители(Законные представители)</a:t>
                      </a:r>
                    </a:p>
                    <a:p>
                      <a:r>
                        <a:rPr lang="ru-RU" sz="1000" dirty="0" smtClean="0"/>
                        <a:t>учащиеся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Директор</a:t>
                      </a:r>
                    </a:p>
                    <a:p>
                      <a:r>
                        <a:rPr lang="ru-RU" sz="1000" dirty="0" smtClean="0"/>
                        <a:t>Заместители директора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01.02-28.02.2021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16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Прием заявлений родителей о предоставлении дистанционного обучения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Заместитель директора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Весь период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620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Обучение</a:t>
                      </a:r>
                      <a:r>
                        <a:rPr lang="ru-RU" sz="1000" baseline="0" dirty="0" smtClean="0"/>
                        <a:t> навыкам работы в программах </a:t>
                      </a:r>
                      <a:r>
                        <a:rPr lang="en-US" sz="1000" baseline="0" dirty="0" smtClean="0"/>
                        <a:t>Zoom</a:t>
                      </a:r>
                      <a:r>
                        <a:rPr lang="ru-RU" sz="1000" baseline="0" dirty="0" smtClean="0"/>
                        <a:t>,Скайп и др.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Технический специалист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01.02-28.02.2021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909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Размещение на официальном сайте гимназии информации о дистанционном обучении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Заместитель директора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01.02-28.02.2021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Обучение навыкам работы на</a:t>
                      </a:r>
                      <a:r>
                        <a:rPr lang="ru-RU" sz="1000" baseline="0" dirty="0" smtClean="0"/>
                        <a:t> электронной платформе МЭШ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Технический специалист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01.02-28.02.2021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505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Выявление проблем при ведении дистанционного обучения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Заместители директора, педагоги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31.03.2021г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832291"/>
                  </a:ext>
                </a:extLst>
              </a:tr>
              <a:tr h="438574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Создание базы </a:t>
                      </a:r>
                      <a:r>
                        <a:rPr lang="ru-RU" sz="1000" dirty="0" err="1" smtClean="0"/>
                        <a:t>КИМов</a:t>
                      </a:r>
                      <a:r>
                        <a:rPr lang="ru-RU" sz="1000" dirty="0" smtClean="0"/>
                        <a:t> для проведения промежуточной аттестации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Заместитель директора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31.03.2021г.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0993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Прохождение курсовой переподготовки по теме проекта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Сергеева И.В.</a:t>
                      </a:r>
                    </a:p>
                    <a:p>
                      <a:r>
                        <a:rPr lang="ru-RU" sz="1000" dirty="0" smtClean="0"/>
                        <a:t>Щекотихина Е.А.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30.04.2021г.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030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Выявление проблем при осуществлении дистанционного обучения. Решение проблем, Корректировка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Заместители директора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30.04.2021г.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437124"/>
                  </a:ext>
                </a:extLst>
              </a:tr>
              <a:tr h="14668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Тиражирование опыта на ОУ </a:t>
                      </a:r>
                      <a:r>
                        <a:rPr lang="ru-RU" sz="1000" dirty="0" err="1" smtClean="0"/>
                        <a:t>г,Орла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Директор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31.05.2021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34598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42451"/>
              </p:ext>
            </p:extLst>
          </p:nvPr>
        </p:nvGraphicFramePr>
        <p:xfrm>
          <a:off x="279400" y="2882900"/>
          <a:ext cx="1727200" cy="93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План мероприятий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51076"/>
              </p:ext>
            </p:extLst>
          </p:nvPr>
        </p:nvGraphicFramePr>
        <p:xfrm>
          <a:off x="114300" y="5304366"/>
          <a:ext cx="17526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Выполнено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Срок не наступил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745" y="513904"/>
            <a:ext cx="280440" cy="27434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10919007" y="1155566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10919007" y="3476301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10919007" y="2592491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0919007" y="1940949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10919007" y="2991152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10909745" y="3827609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10919007" y="4427207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10909745" y="4832677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10909745" y="5304366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10890676" y="5837745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6" name="Овал 15"/>
          <p:cNvSpPr/>
          <p:nvPr/>
        </p:nvSpPr>
        <p:spPr>
          <a:xfrm>
            <a:off x="10919007" y="6400200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375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ПСР\Новый ПСР проект\оооооооо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249" y="97072"/>
            <a:ext cx="1771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06" y="117768"/>
            <a:ext cx="9462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Проект </a:t>
            </a:r>
            <a:r>
              <a:rPr lang="ru-RU" sz="1400" dirty="0">
                <a:solidFill>
                  <a:srgbClr val="002060"/>
                </a:solidFill>
              </a:rPr>
              <a:t>«</a:t>
            </a:r>
            <a:r>
              <a:rPr lang="ru-RU" sz="1400" b="1" i="1" dirty="0">
                <a:solidFill>
                  <a:srgbClr val="002060"/>
                </a:solidFill>
              </a:rPr>
              <a:t>Организация получения образования в ОУ путем </a:t>
            </a:r>
            <a:r>
              <a:rPr lang="ru-RU" sz="1400" b="1" i="1" dirty="0" smtClean="0">
                <a:solidFill>
                  <a:srgbClr val="002060"/>
                </a:solidFill>
              </a:rPr>
              <a:t>совершенствования   </a:t>
            </a:r>
            <a:r>
              <a:rPr lang="ru-RU" sz="1400" b="1" i="1" dirty="0">
                <a:solidFill>
                  <a:srgbClr val="002060"/>
                </a:solidFill>
              </a:rPr>
              <a:t>процесса </a:t>
            </a:r>
            <a:r>
              <a:rPr lang="ru-RU" sz="1400" b="1" i="1" dirty="0" smtClean="0">
                <a:solidFill>
                  <a:srgbClr val="002060"/>
                </a:solidFill>
              </a:rPr>
              <a:t>дистанционного обучения</a:t>
            </a:r>
            <a:r>
              <a:rPr lang="ru-RU" sz="1400" dirty="0">
                <a:solidFill>
                  <a:srgbClr val="002060"/>
                </a:solidFill>
              </a:rPr>
              <a:t>»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3194" y="425545"/>
            <a:ext cx="5656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Оценка результатов проекта и проведение завершающего совещания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493622"/>
              </p:ext>
            </p:extLst>
          </p:nvPr>
        </p:nvGraphicFramePr>
        <p:xfrm>
          <a:off x="229936" y="986589"/>
          <a:ext cx="10539664" cy="5555023"/>
        </p:xfrm>
        <a:graphic>
          <a:graphicData uri="http://schemas.openxmlformats.org/drawingml/2006/table">
            <a:tbl>
              <a:tblPr/>
              <a:tblGrid>
                <a:gridCol w="166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9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84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1. Открытие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ПСР</a:t>
                      </a:r>
                      <a:r>
                        <a:rPr lang="ru-RU" sz="1100" baseline="0" dirty="0" smtClean="0"/>
                        <a:t> – проекта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ru-RU" sz="1100" baseline="0" dirty="0" smtClean="0"/>
                        <a:t>*</a:t>
                      </a:r>
                      <a:endParaRPr lang="ru-RU" sz="11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1.1 «Блок «Вовлеченные лица» в рамки проекта»  в карточке  проекта не имеет методологических ошибок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1.2 В карточке ПСР-проекта представлено достаточное обоснование для понимания, зачем и почему важна его реализация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1.3 В карточке ПСР-проекта представлены правильные оцифрованные цели (SMART)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1.4 Ключевые события в карточке ПСР-проекта соответствуют стандартной форме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97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2.Анкетирование</a:t>
                      </a:r>
                    </a:p>
                    <a:p>
                      <a:r>
                        <a:rPr lang="ru-RU" sz="1100" dirty="0" smtClean="0"/>
                        <a:t> заказчиков</a:t>
                      </a:r>
                    </a:p>
                    <a:p>
                      <a:r>
                        <a:rPr lang="ru-RU" sz="1100" dirty="0" smtClean="0"/>
                        <a:t>№1 и №2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2.1 Представлены заполненные анкеты (электронные письма, протоколы и т.д.)</a:t>
                      </a:r>
                    </a:p>
                    <a:p>
                      <a:r>
                        <a:rPr lang="ru-RU" sz="1100" dirty="0" smtClean="0"/>
                        <a:t>2.2 Анкета содержит минимум 5 универсальных вопросов из Методических рекомендаций по реализации ПСР-проектов</a:t>
                      </a:r>
                    </a:p>
                    <a:p>
                      <a:r>
                        <a:rPr lang="ru-RU" sz="1100" dirty="0" smtClean="0"/>
                        <a:t>2.3 В анкетировании №1 и №2 участвовали одни и те же сотрудники, не менее 10 сотрудников</a:t>
                      </a:r>
                    </a:p>
                    <a:p>
                      <a:r>
                        <a:rPr lang="ru-RU" sz="1100" dirty="0" smtClean="0"/>
                        <a:t>2.4 Анкетирование прошли заказчики процесса, указанные в карточке ПСР-проекта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0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3.Картирование </a:t>
                      </a:r>
                    </a:p>
                    <a:p>
                      <a:r>
                        <a:rPr lang="ru-RU" sz="1100" dirty="0" smtClean="0"/>
                        <a:t>текущего </a:t>
                      </a:r>
                    </a:p>
                    <a:p>
                      <a:r>
                        <a:rPr lang="ru-RU" sz="1100" dirty="0" smtClean="0"/>
                        <a:t>и целевого</a:t>
                      </a:r>
                    </a:p>
                    <a:p>
                      <a:r>
                        <a:rPr lang="ru-RU" sz="1100" dirty="0" smtClean="0"/>
                        <a:t> состояния </a:t>
                      </a:r>
                    </a:p>
                    <a:p>
                      <a:r>
                        <a:rPr lang="ru-RU" sz="1100" dirty="0" smtClean="0"/>
                        <a:t>процесса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3.1 Руководитель проекта может представить детализированные карты ПСЦ (текущую и целевую) на информационном стенде проекта</a:t>
                      </a:r>
                    </a:p>
                    <a:p>
                      <a:r>
                        <a:rPr lang="ru-RU" sz="1100" dirty="0" smtClean="0"/>
                        <a:t>3.2 На картах ПСЦ (текущей и целевой) указаны входы и выходы процесса, все этапы/ шаги процесса и их взаимосвязи</a:t>
                      </a:r>
                    </a:p>
                    <a:p>
                      <a:r>
                        <a:rPr lang="ru-RU" sz="1100" dirty="0" smtClean="0"/>
                        <a:t>3.3 Карты ПСЦ (текущие и целевые) содержат показатели процесса (ВПП и т.д.) по каждому этапу/ шагу и в целом по процессу</a:t>
                      </a:r>
                    </a:p>
                    <a:p>
                      <a:r>
                        <a:rPr lang="ru-RU" sz="1100" dirty="0" smtClean="0"/>
                        <a:t>3.4 На карте ПСЦ (текущей) указаны все потери/проблемы, выявленные в процессе картирования</a:t>
                      </a:r>
                    </a:p>
                    <a:p>
                      <a:r>
                        <a:rPr lang="ru-RU" sz="1100" dirty="0" smtClean="0"/>
                        <a:t>3.5 Карта ПСЦ (целевая) учитывает все возможные улучшения процесса, включая решение проблем, за период реализации проекта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04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4.Производственный </a:t>
                      </a:r>
                    </a:p>
                    <a:p>
                      <a:r>
                        <a:rPr lang="ru-RU" sz="1100" dirty="0" smtClean="0"/>
                        <a:t>анализ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4.1 Для проведения замеров использованы листы ПА, представлены замеры</a:t>
                      </a:r>
                    </a:p>
                    <a:p>
                      <a:r>
                        <a:rPr lang="ru-RU" sz="1100" dirty="0" smtClean="0"/>
                        <a:t>4.2 В ПА представлены корректные границы процесса, связанные с целями ПСР-проекта и картами ПСЦ</a:t>
                      </a:r>
                    </a:p>
                    <a:p>
                      <a:r>
                        <a:rPr lang="ru-RU" sz="1100" dirty="0" smtClean="0"/>
                        <a:t>4.3 ПА содержит не менее 10 замеров (или максимально возможное за период реализации ПСР-проекта)</a:t>
                      </a:r>
                    </a:p>
                    <a:p>
                      <a:r>
                        <a:rPr lang="ru-RU" sz="1100" dirty="0" smtClean="0"/>
                        <a:t>4.4 ПА представлен репрезентативной выборкой (мин. и макс. значения за период времени) при кол-ве замеров более 20</a:t>
                      </a:r>
                    </a:p>
                    <a:p>
                      <a:r>
                        <a:rPr lang="ru-RU" sz="1100" dirty="0" smtClean="0"/>
                        <a:t>4.5 Колебания показателей по результатам ПА проанализированы, выявлены коренные причины и разработаны корректирующие мероприятия</a:t>
                      </a:r>
                    </a:p>
                    <a:p>
                      <a:r>
                        <a:rPr lang="ru-RU" sz="1100" dirty="0" smtClean="0"/>
                        <a:t>4.6 ПА проведен для всех улучшаемых показателей процесса, указанных в карточке ПСР-проекта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508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 Реализация плана    * </a:t>
                      </a:r>
                    </a:p>
                    <a:p>
                      <a:r>
                        <a:rPr lang="ru-RU" sz="1100" dirty="0" smtClean="0"/>
                        <a:t>мероприятий, внесение </a:t>
                      </a:r>
                    </a:p>
                    <a:p>
                      <a:r>
                        <a:rPr lang="ru-RU" sz="1100" dirty="0" smtClean="0"/>
                        <a:t>изменений в стандарты </a:t>
                      </a:r>
                    </a:p>
                    <a:p>
                      <a:r>
                        <a:rPr lang="ru-RU" sz="1100" dirty="0" smtClean="0"/>
                        <a:t>процессов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5.1 Запланированные мероприятия по достижению целей ПСР-проекта реализованы.</a:t>
                      </a:r>
                    </a:p>
                    <a:p>
                      <a:r>
                        <a:rPr lang="ru-RU" sz="1100" dirty="0" smtClean="0"/>
                        <a:t>5.2 План визуализирован на инфо. стенде проекта и не дублирует общий план-график проекта и ключевые события из карточки проекта</a:t>
                      </a:r>
                    </a:p>
                    <a:p>
                      <a:r>
                        <a:rPr lang="ru-RU" sz="1100" dirty="0" smtClean="0"/>
                        <a:t>5.3 План включает мероприятия по решению проблем и внедрению улучшений, определенных в ходе картирования и ПА</a:t>
                      </a:r>
                    </a:p>
                    <a:p>
                      <a:r>
                        <a:rPr lang="ru-RU" sz="1100" dirty="0" smtClean="0"/>
                        <a:t>5.4 Проведена оцифровка эффекта всех мероприятий, влияющих на достижение целей проекта (определен их вклад)</a:t>
                      </a:r>
                    </a:p>
                    <a:p>
                      <a:r>
                        <a:rPr lang="ru-RU" sz="1100" dirty="0" smtClean="0"/>
                        <a:t>5.5 План включает разработку/изменение стандартов (ЛНА), информирование/ обучение участников улучшаемого процесса</a:t>
                      </a:r>
                    </a:p>
                    <a:p>
                      <a:r>
                        <a:rPr lang="ru-RU" sz="1100" dirty="0" smtClean="0"/>
                        <a:t>5.6 План детализирован до уровня задач конкретному исполнителю, длительность любой задачи в плане не превышает двух недель</a:t>
                      </a:r>
                    </a:p>
                    <a:p>
                      <a:r>
                        <a:rPr lang="ru-RU" sz="1100" dirty="0" smtClean="0"/>
                        <a:t>5.7 Руководитель проекта проводит промежуточную оценку исполнения плана не реже одного раза в неделю, ведется анализ отклонений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18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 Подведение итогов   *</a:t>
                      </a:r>
                    </a:p>
                    <a:p>
                      <a:r>
                        <a:rPr lang="ru-RU" sz="1100" dirty="0" smtClean="0"/>
                        <a:t>проекта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6.1 Заказчики подтверждают улучшение процесса. Руководитель проекта понимает дальнейшие шаги по совершенствованию процесса</a:t>
                      </a:r>
                    </a:p>
                    <a:p>
                      <a:r>
                        <a:rPr lang="ru-RU" sz="1100" dirty="0" smtClean="0"/>
                        <a:t>6.2 По результатам ПСР-проекта поощрены наиболее активные участники</a:t>
                      </a:r>
                    </a:p>
                    <a:p>
                      <a:r>
                        <a:rPr lang="ru-RU" sz="1100" dirty="0" smtClean="0"/>
                        <a:t>6.3 При подведении итогов анализируются «уроки ПСР-проекта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95338" y="579433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Этапы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47607" y="682473"/>
            <a:ext cx="1699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Критерии соответствия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89354" y="655557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ПСР-проект соответствует методическим рекомендациям по реализации ПСР-проекта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106" y="65555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*- </a:t>
            </a:r>
            <a:r>
              <a:rPr lang="ru-RU" sz="1200" dirty="0"/>
              <a:t>Отсекающий пункт для текущего этапа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950074" y="774806"/>
            <a:ext cx="6715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Оценка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237495" y="2751221"/>
            <a:ext cx="457200" cy="312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189369" y="1989221"/>
            <a:ext cx="457200" cy="312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213432" y="3741821"/>
            <a:ext cx="457200" cy="312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225464" y="4940968"/>
            <a:ext cx="457200" cy="312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21453" y="5779169"/>
            <a:ext cx="457200" cy="312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237495" y="6349402"/>
            <a:ext cx="457200" cy="312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164404" y="1239252"/>
            <a:ext cx="457200" cy="312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646569" y="1251010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%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678653" y="3777643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%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694695" y="2751221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%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1682664" y="5797079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%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694695" y="4940968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%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670632" y="6349402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%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670632" y="2025043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6229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14142"/>
              </a:solidFill>
            </a:endParaRPr>
          </a:p>
        </p:txBody>
      </p:sp>
      <p:pic>
        <p:nvPicPr>
          <p:cNvPr id="5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10456123" y="113618"/>
            <a:ext cx="707948" cy="8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svk\Рабочий стол\e7a755d4276c2ccd3466efcf3bb76c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4071" y="113618"/>
            <a:ext cx="744198" cy="74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71464" y="44625"/>
            <a:ext cx="7476700" cy="648072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</a:rPr>
              <a:t>Проект «</a:t>
            </a:r>
            <a:r>
              <a:rPr lang="ru-RU" sz="1800" b="1" i="1" dirty="0">
                <a:solidFill>
                  <a:srgbClr val="002060"/>
                </a:solidFill>
              </a:rPr>
              <a:t>Организация получения образования в ОУ путем совершенствования процесса дистанционного обучения</a:t>
            </a:r>
            <a:r>
              <a:rPr lang="ru-RU" sz="1800" dirty="0">
                <a:solidFill>
                  <a:srgbClr val="002060"/>
                </a:solidFill>
              </a:rPr>
              <a:t>»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6043799" y="1017914"/>
            <a:ext cx="4536504" cy="20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just" defTabSz="912813" eaLnBrk="0" hangingPunct="0">
              <a:lnSpc>
                <a:spcPct val="110000"/>
              </a:lnSpc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</a:rPr>
              <a:t>2. Обоснование выбора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2813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Выявленные проблемы</a:t>
            </a:r>
          </a:p>
          <a:p>
            <a:pPr defTabSz="912813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Большие временные затраты на создание системной работы по организации дистанционного обучения</a:t>
            </a:r>
          </a:p>
          <a:p>
            <a:pPr defTabSz="912813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Отсутствие необходимого количества автоматизированных рабочих мест учителя.</a:t>
            </a:r>
          </a:p>
          <a:p>
            <a:pPr defTabSz="912813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Недостаточная готовность сотрудников к полному переходу на работу с</a:t>
            </a:r>
          </a:p>
          <a:p>
            <a:pPr defTabSz="912813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информацией в электронном виде.</a:t>
            </a:r>
          </a:p>
          <a:p>
            <a:pPr defTabSz="912813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Разнообразие форм дистанционного обучения</a:t>
            </a:r>
          </a:p>
          <a:p>
            <a:pPr defTabSz="912813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5.Сложность выполнения условий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СанПина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при организации дистанционного обучения</a:t>
            </a:r>
          </a:p>
        </p:txBody>
      </p:sp>
      <p:graphicFrame>
        <p:nvGraphicFramePr>
          <p:cNvPr id="10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719741"/>
              </p:ext>
            </p:extLst>
          </p:nvPr>
        </p:nvGraphicFramePr>
        <p:xfrm>
          <a:off x="1432334" y="3214595"/>
          <a:ext cx="9416194" cy="3070301"/>
        </p:xfrm>
        <a:graphic>
          <a:graphicData uri="http://schemas.openxmlformats.org/drawingml/2006/table">
            <a:tbl>
              <a:tblPr/>
              <a:tblGrid>
                <a:gridCol w="434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2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 п/п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Ключевые вехи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Статус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Корректирующие мероприятия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Положения об электронном обучении и использовании дистанционных образовательных технологий при реализации образовательных программ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01.02.2021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Обучение работе программой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ZOOM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педагогический коллектив и обучающихся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28.02.2021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Обучение работе с платформой МЭШ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30.03.2021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4.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Обучение команды проекта концепции бережливого производства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15.04.2021</a:t>
                      </a:r>
                    </a:p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5.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Получение доступа на электронную платформу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ЯКласс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30.04.2021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6.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памятки для родителей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31.05.2021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81596" y="2907234"/>
            <a:ext cx="3678300" cy="30894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912813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</a:rPr>
              <a:t>. Срок реализации: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01.02.2021 - 31.05.2021гг.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436586" y="6415286"/>
            <a:ext cx="6776863" cy="313870"/>
            <a:chOff x="1375104" y="6419649"/>
            <a:chExt cx="6835828" cy="286169"/>
          </a:xfrm>
        </p:grpSpPr>
        <p:sp>
          <p:nvSpPr>
            <p:cNvPr id="13" name="Овал 12"/>
            <p:cNvSpPr/>
            <p:nvPr/>
          </p:nvSpPr>
          <p:spPr>
            <a:xfrm>
              <a:off x="3091067" y="6453766"/>
              <a:ext cx="296374" cy="25205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246411" y="6443768"/>
              <a:ext cx="301286" cy="2440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262823" y="6432775"/>
              <a:ext cx="288032" cy="2660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16" name="Объект 2"/>
            <p:cNvSpPr txBox="1">
              <a:spLocks/>
            </p:cNvSpPr>
            <p:nvPr/>
          </p:nvSpPr>
          <p:spPr>
            <a:xfrm>
              <a:off x="1725172" y="6433642"/>
              <a:ext cx="6485760" cy="21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rtl="0" eaLnBrk="0" fontAlgn="base" hangingPunct="0"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None/>
                <a:defRPr sz="13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2788" indent="-144459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20000"/>
                </a:spcAft>
                <a:buBlip>
                  <a:blip r:embed="rId5"/>
                </a:buBlip>
                <a:defRPr sz="1192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44143" indent="-217978" algn="l" rtl="0" eaLnBrk="0" fontAlgn="base" hangingPunct="0">
                <a:spcBef>
                  <a:spcPct val="0"/>
                </a:spcBef>
                <a:spcAft>
                  <a:spcPct val="30000"/>
                </a:spcAft>
                <a:buBlip>
                  <a:blip r:embed="rId5"/>
                </a:buBlip>
                <a:defRPr sz="1842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53012" indent="-18573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25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684494" indent="-18573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25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055959" indent="-18573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25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427425" indent="-18573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25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798891" indent="-18573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25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170356" indent="-18573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25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ru-RU" sz="1400" kern="0" dirty="0">
                  <a:solidFill>
                    <a:srgbClr val="002060"/>
                  </a:solidFill>
                  <a:ea typeface="Fira Sans" panose="020B0603050000020004" pitchFamily="34" charset="0"/>
                  <a:cs typeface="Arial" panose="020B0604020202020204" pitchFamily="34" charset="0"/>
                </a:rPr>
                <a:t>Срок не подошел     </a:t>
              </a:r>
              <a:r>
                <a:rPr lang="ru-RU" sz="1400" kern="0" dirty="0" smtClean="0">
                  <a:solidFill>
                    <a:srgbClr val="002060"/>
                  </a:solidFill>
                  <a:ea typeface="Fira Sans" panose="020B0603050000020004" pitchFamily="34" charset="0"/>
                  <a:cs typeface="Arial" panose="020B0604020202020204" pitchFamily="34" charset="0"/>
                </a:rPr>
                <a:t>    </a:t>
              </a:r>
              <a:r>
                <a:rPr lang="ru-RU" sz="1400" kern="0" dirty="0">
                  <a:solidFill>
                    <a:srgbClr val="002060"/>
                  </a:solidFill>
                  <a:ea typeface="Fira Sans" panose="020B0603050000020004" pitchFamily="34" charset="0"/>
                  <a:cs typeface="Arial" panose="020B0604020202020204" pitchFamily="34" charset="0"/>
                </a:rPr>
                <a:t>Выполнено       Незначительный срыв        </a:t>
              </a:r>
              <a:r>
                <a:rPr lang="ru-RU" sz="1400" kern="0" dirty="0" err="1">
                  <a:solidFill>
                    <a:srgbClr val="002060"/>
                  </a:solidFill>
                  <a:ea typeface="Fira Sans" panose="020B0603050000020004" pitchFamily="34" charset="0"/>
                  <a:cs typeface="Arial" panose="020B0604020202020204" pitchFamily="34" charset="0"/>
                </a:rPr>
                <a:t>Срыв</a:t>
              </a:r>
              <a:r>
                <a:rPr lang="ru-RU" sz="1400" kern="0" dirty="0">
                  <a:solidFill>
                    <a:srgbClr val="002060"/>
                  </a:solidFill>
                  <a:ea typeface="Fira Sans" panose="020B0603050000020004" pitchFamily="34" charset="0"/>
                  <a:cs typeface="Arial" panose="020B0604020202020204" pitchFamily="34" charset="0"/>
                </a:rPr>
                <a:t> сроков 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375104" y="6419649"/>
              <a:ext cx="273538" cy="2440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400" dirty="0"/>
            </a:p>
          </p:txBody>
        </p:sp>
      </p:grpSp>
      <p:pic>
        <p:nvPicPr>
          <p:cNvPr id="18" name="tabl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1272" y="1181164"/>
            <a:ext cx="4498872" cy="1759589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 bwMode="auto">
          <a:xfrm>
            <a:off x="1432335" y="678047"/>
            <a:ext cx="5104987" cy="2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just" defTabSz="912813" eaLnBrk="0" hangingPunct="0">
              <a:lnSpc>
                <a:spcPct val="110000"/>
              </a:lnSpc>
            </a:pPr>
            <a:r>
              <a:rPr lang="ru-RU" sz="1400" b="1" dirty="0">
                <a:solidFill>
                  <a:srgbClr val="002060"/>
                </a:solidFill>
                <a:latin typeface="Arial"/>
                <a:ea typeface="Fira Sans"/>
                <a:cs typeface="Fira Sans"/>
              </a:rPr>
              <a:t>Общая информация по проекту: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2335" y="1001718"/>
            <a:ext cx="3106323" cy="13565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1. Цели и плановый эффект</a:t>
            </a:r>
          </a:p>
        </p:txBody>
      </p:sp>
      <p:sp>
        <p:nvSpPr>
          <p:cNvPr id="22" name="Овал 21"/>
          <p:cNvSpPr/>
          <p:nvPr/>
        </p:nvSpPr>
        <p:spPr>
          <a:xfrm>
            <a:off x="8544272" y="5454931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3" name="Овал 22"/>
          <p:cNvSpPr/>
          <p:nvPr/>
        </p:nvSpPr>
        <p:spPr>
          <a:xfrm>
            <a:off x="8544272" y="4994680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4" name="Овал 23"/>
          <p:cNvSpPr/>
          <p:nvPr/>
        </p:nvSpPr>
        <p:spPr>
          <a:xfrm>
            <a:off x="8544272" y="4614768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5" name="Овал 24"/>
          <p:cNvSpPr/>
          <p:nvPr/>
        </p:nvSpPr>
        <p:spPr>
          <a:xfrm>
            <a:off x="8544272" y="4221783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6" name="Овал 25"/>
          <p:cNvSpPr/>
          <p:nvPr/>
        </p:nvSpPr>
        <p:spPr>
          <a:xfrm>
            <a:off x="8544272" y="3789040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7" name="Овал 26"/>
          <p:cNvSpPr/>
          <p:nvPr/>
        </p:nvSpPr>
        <p:spPr>
          <a:xfrm>
            <a:off x="8561083" y="5875013"/>
            <a:ext cx="271178" cy="267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353" y="186475"/>
            <a:ext cx="571770" cy="67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3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6149" y="3605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Команда проекта: </a:t>
            </a: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b="1" dirty="0">
                <a:solidFill>
                  <a:srgbClr val="002060"/>
                </a:solidFill>
              </a:rPr>
              <a:t>получения образования в ОУ путем совершенствования процесса дистанционного обучения</a:t>
            </a:r>
            <a:r>
              <a:rPr lang="ru-RU" sz="1600" b="1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78" y="150047"/>
            <a:ext cx="571770" cy="67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9940648" y="99515"/>
            <a:ext cx="722328" cy="8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Documents and Settings\svk\Рабочий стол\e7a755d4276c2ccd3466efcf3bb76c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515" y="106052"/>
            <a:ext cx="759314" cy="76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891" y="3158883"/>
            <a:ext cx="1994996" cy="2540650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96" y="1232240"/>
            <a:ext cx="1635577" cy="193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260" y="3387125"/>
            <a:ext cx="1666755" cy="217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 l="10143" t="-6871" r="19836" b="23150"/>
          <a:stretch/>
        </p:blipFill>
        <p:spPr>
          <a:xfrm>
            <a:off x="8219358" y="3248356"/>
            <a:ext cx="1721290" cy="245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394654" y="2132372"/>
            <a:ext cx="3622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Сергеева Ирина </a:t>
            </a:r>
            <a:r>
              <a:rPr lang="ru-RU" dirty="0" smtClean="0">
                <a:solidFill>
                  <a:srgbClr val="002060"/>
                </a:solidFill>
              </a:rPr>
              <a:t>Владимировна,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заместитель директора по УВР,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руководитель </a:t>
            </a:r>
            <a:r>
              <a:rPr lang="ru-RU" dirty="0">
                <a:solidFill>
                  <a:srgbClr val="002060"/>
                </a:solidFill>
              </a:rPr>
              <a:t>проекта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12780" y="1828562"/>
            <a:ext cx="4104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Алферова Юлия </a:t>
            </a:r>
            <a:r>
              <a:rPr lang="ru-RU" dirty="0" smtClean="0">
                <a:solidFill>
                  <a:srgbClr val="002060"/>
                </a:solidFill>
              </a:rPr>
              <a:t>Владимировна,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директор </a:t>
            </a:r>
            <a:r>
              <a:rPr lang="ru-RU" dirty="0">
                <a:solidFill>
                  <a:srgbClr val="002060"/>
                </a:solidFill>
              </a:rPr>
              <a:t>муниципальной бюджетной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гимназии </a:t>
            </a:r>
            <a:r>
              <a:rPr lang="ru-RU" dirty="0">
                <a:solidFill>
                  <a:srgbClr val="002060"/>
                </a:solidFill>
              </a:rPr>
              <a:t>№34 г</a:t>
            </a:r>
            <a:r>
              <a:rPr lang="ru-RU" dirty="0" smtClean="0">
                <a:solidFill>
                  <a:srgbClr val="002060"/>
                </a:solidFill>
              </a:rPr>
              <a:t>. Орла</a:t>
            </a:r>
            <a:r>
              <a:rPr lang="ru-RU" dirty="0">
                <a:solidFill>
                  <a:srgbClr val="002060"/>
                </a:solidFill>
              </a:rPr>
              <a:t>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Роль:  эксперт по </a:t>
            </a:r>
            <a:r>
              <a:rPr lang="ru-RU" dirty="0">
                <a:solidFill>
                  <a:srgbClr val="002060"/>
                </a:solidFill>
              </a:rPr>
              <a:t>внедрению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96295" y="5667706"/>
            <a:ext cx="3701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Щекотихина Елена </a:t>
            </a:r>
            <a:r>
              <a:rPr lang="ru-RU" dirty="0" smtClean="0">
                <a:solidFill>
                  <a:srgbClr val="002060"/>
                </a:solidFill>
              </a:rPr>
              <a:t>Алексеевна,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заместитель директора по УВР,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Роль: основной исполнитель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09341" y="5699533"/>
            <a:ext cx="3400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Костиков Михаил </a:t>
            </a:r>
            <a:r>
              <a:rPr lang="ru-RU" dirty="0" smtClean="0">
                <a:solidFill>
                  <a:srgbClr val="002060"/>
                </a:solidFill>
              </a:rPr>
              <a:t>Юрьевич,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учитель </a:t>
            </a:r>
            <a:r>
              <a:rPr lang="ru-RU" dirty="0" smtClean="0">
                <a:solidFill>
                  <a:srgbClr val="002060"/>
                </a:solidFill>
              </a:rPr>
              <a:t>информатики,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Роль: технический </a:t>
            </a:r>
            <a:r>
              <a:rPr lang="ru-RU" dirty="0">
                <a:solidFill>
                  <a:srgbClr val="002060"/>
                </a:solidFill>
              </a:rPr>
              <a:t>специалист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0530" y="55292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Ампилогова</a:t>
            </a:r>
            <a:r>
              <a:rPr lang="ru-RU" dirty="0" smtClean="0">
                <a:solidFill>
                  <a:srgbClr val="002060"/>
                </a:solidFill>
              </a:rPr>
              <a:t> Татьяна Анатольевна,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заместитель директора по УВР,</a:t>
            </a:r>
          </a:p>
          <a:p>
            <a:r>
              <a:rPr lang="ru-RU" dirty="0">
                <a:solidFill>
                  <a:srgbClr val="002060"/>
                </a:solidFill>
              </a:rPr>
              <a:t>соавтор </a:t>
            </a:r>
            <a:r>
              <a:rPr lang="ru-RU" dirty="0" smtClean="0">
                <a:solidFill>
                  <a:srgbClr val="002060"/>
                </a:solidFill>
              </a:rPr>
              <a:t>проекта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Роль: основной исполнитель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 descr="G:\ПСР\Новый ПСР проект\DSC_8171-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97" y="1067323"/>
            <a:ext cx="1407757" cy="210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999" y="352425"/>
            <a:ext cx="9159875" cy="1111845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002060"/>
                </a:solidFill>
              </a:rPr>
              <a:t>Проект «</a:t>
            </a:r>
            <a:r>
              <a:rPr lang="ru-RU" sz="1800" b="1" i="1" dirty="0">
                <a:solidFill>
                  <a:srgbClr val="002060"/>
                </a:solidFill>
              </a:rPr>
              <a:t>Организация получения образования в ОУ путем </a:t>
            </a: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совершенствования 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 процесса </a:t>
            </a:r>
            <a:r>
              <a:rPr lang="ru-RU" sz="1800" b="1" i="1" dirty="0">
                <a:solidFill>
                  <a:srgbClr val="002060"/>
                </a:solidFill>
              </a:rPr>
              <a:t>дистанционного обучения</a:t>
            </a:r>
            <a:r>
              <a:rPr lang="ru-RU" sz="1800" dirty="0">
                <a:solidFill>
                  <a:srgbClr val="002060"/>
                </a:solidFill>
              </a:rPr>
              <a:t>»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1026" name="Picture 2" descr="G:\ПСР\Новый ПСР проект\Совещание по защите подходов  внедр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6" y="1648936"/>
            <a:ext cx="3504390" cy="2421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8527" y="1847334"/>
            <a:ext cx="61946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совещание по защите подходов внедрения проекта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b="1" i="1" dirty="0">
                <a:solidFill>
                  <a:srgbClr val="002060"/>
                </a:solidFill>
              </a:rPr>
              <a:t>Организация получения образования в ОУ путем 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совершенствования процесса </a:t>
            </a:r>
            <a:r>
              <a:rPr lang="ru-RU" b="1" i="1" dirty="0">
                <a:solidFill>
                  <a:srgbClr val="002060"/>
                </a:solidFill>
              </a:rPr>
              <a:t>дистанционного обучения</a:t>
            </a:r>
            <a:r>
              <a:rPr lang="ru-RU" dirty="0">
                <a:solidFill>
                  <a:srgbClr val="002060"/>
                </a:solidFill>
              </a:rPr>
              <a:t>»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1027" name="Picture 3" descr="G:\ПСР\Новый ПСР проект\оооооооо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495300"/>
            <a:ext cx="1771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35749" y="2791599"/>
            <a:ext cx="64989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Цель: </a:t>
            </a:r>
            <a:r>
              <a:rPr lang="ru-RU" i="1" dirty="0" smtClean="0">
                <a:solidFill>
                  <a:srgbClr val="002060"/>
                </a:solidFill>
              </a:rPr>
              <a:t>представить  целевое состояние и предполагаемые пути решения проблемы предоставления  дистанционного обучения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Получить одобрение  предполагаемых решений  по достижению целевого состояния процесса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6612" y="1464270"/>
            <a:ext cx="589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Проведение совещания по защите подходов внедрения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8100" y="4527034"/>
            <a:ext cx="8135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Озвучена </a:t>
            </a:r>
            <a:r>
              <a:rPr lang="ru-RU" dirty="0">
                <a:solidFill>
                  <a:srgbClr val="002060"/>
                </a:solidFill>
              </a:rPr>
              <a:t>проблематика текущего состояния процесса,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Определены цели и задачи проекта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Представлено  состояние  целевого процесса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Представлено предлагаемые решения по достижению целевого состояния,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Получено одобрение  предполагаемых решений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6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167" y="409074"/>
            <a:ext cx="10555705" cy="41793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Сводные результаты анкетирования заказчиков процесса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172507"/>
              </p:ext>
            </p:extLst>
          </p:nvPr>
        </p:nvGraphicFramePr>
        <p:xfrm>
          <a:off x="1535648" y="950495"/>
          <a:ext cx="3801978" cy="236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42483784"/>
              </p:ext>
            </p:extLst>
          </p:nvPr>
        </p:nvGraphicFramePr>
        <p:xfrm>
          <a:off x="1891620" y="3092116"/>
          <a:ext cx="3151772" cy="168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436" y="4884516"/>
            <a:ext cx="2861562" cy="1771672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54967057"/>
              </p:ext>
            </p:extLst>
          </p:nvPr>
        </p:nvGraphicFramePr>
        <p:xfrm>
          <a:off x="6971298" y="857643"/>
          <a:ext cx="4050632" cy="186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17165306"/>
              </p:ext>
            </p:extLst>
          </p:nvPr>
        </p:nvGraphicFramePr>
        <p:xfrm>
          <a:off x="7566936" y="2814149"/>
          <a:ext cx="3330589" cy="191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59206701"/>
              </p:ext>
            </p:extLst>
          </p:nvPr>
        </p:nvGraphicFramePr>
        <p:xfrm>
          <a:off x="7391902" y="4641926"/>
          <a:ext cx="3680659" cy="201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626183"/>
              </p:ext>
            </p:extLst>
          </p:nvPr>
        </p:nvGraphicFramePr>
        <p:xfrm>
          <a:off x="555585" y="433487"/>
          <a:ext cx="2419835" cy="369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835">
                  <a:extLst>
                    <a:ext uri="{9D8B030D-6E8A-4147-A177-3AD203B41FA5}">
                      <a16:colId xmlns:a16="http://schemas.microsoft.com/office/drawing/2014/main" val="2791482443"/>
                    </a:ext>
                  </a:extLst>
                </a:gridCol>
              </a:tblGrid>
              <a:tr h="3691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Результаты</a:t>
                      </a:r>
                      <a:r>
                        <a:rPr lang="ru-RU" sz="1200" baseline="0" dirty="0" smtClean="0"/>
                        <a:t> педагогов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67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21571"/>
              </p:ext>
            </p:extLst>
          </p:nvPr>
        </p:nvGraphicFramePr>
        <p:xfrm>
          <a:off x="9232231" y="476564"/>
          <a:ext cx="272781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11">
                  <a:extLst>
                    <a:ext uri="{9D8B030D-6E8A-4147-A177-3AD203B41FA5}">
                      <a16:colId xmlns:a16="http://schemas.microsoft.com/office/drawing/2014/main" val="1229075595"/>
                    </a:ext>
                  </a:extLst>
                </a:gridCol>
              </a:tblGrid>
              <a:tr h="2801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Результаты</a:t>
                      </a:r>
                      <a:r>
                        <a:rPr lang="ru-RU" dirty="0" smtClean="0"/>
                        <a:t> </a:t>
                      </a:r>
                      <a:r>
                        <a:rPr lang="ru-RU" sz="1200" dirty="0" smtClean="0"/>
                        <a:t>обучающихся, родителей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39969"/>
                  </a:ext>
                </a:extLst>
              </a:tr>
            </a:tbl>
          </a:graphicData>
        </a:graphic>
      </p:graphicFrame>
      <p:sp>
        <p:nvSpPr>
          <p:cNvPr id="14" name="Левая фигурная скобка 13"/>
          <p:cNvSpPr/>
          <p:nvPr/>
        </p:nvSpPr>
        <p:spPr>
          <a:xfrm>
            <a:off x="6782303" y="950495"/>
            <a:ext cx="533650" cy="56211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995300" y="950495"/>
            <a:ext cx="472111" cy="56094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995" y="347814"/>
            <a:ext cx="9089713" cy="276999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Анализ текущего состояния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8044" y="986305"/>
            <a:ext cx="4768810" cy="64530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63" tIns="55532" rIns="111063" bIns="55532"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Недостаточная готовность педагогов к полному переходу на работу с информацией в электронном виде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80329" y="1843555"/>
            <a:ext cx="4768810" cy="64530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63" tIns="55532" rIns="111063" bIns="55532"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Большие временные затраты на создание системной работы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8550" y="3251213"/>
            <a:ext cx="4768810" cy="64530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63" tIns="55532" rIns="111063" bIns="55532"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скорость интернета, ограниченный трафик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61216" y="4067969"/>
            <a:ext cx="4768810" cy="64530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63" tIns="55532" rIns="111063" bIns="55532"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Сложность выполнения условий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СанПина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организации дистанционного обучения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6566" y="4251827"/>
            <a:ext cx="4768810" cy="64530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63" tIns="55532" rIns="111063" bIns="55532"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необходимого количества автоматизированных рабочих мест учителей</a:t>
            </a:r>
          </a:p>
        </p:txBody>
      </p:sp>
      <p:pic>
        <p:nvPicPr>
          <p:cNvPr id="150537" name="Picture 9" descr="http://jankoy.org.ua/wp-content/uploads/2016/10/internet-onla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20" y="5064352"/>
            <a:ext cx="3190061" cy="1520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Скругленный прямоугольник 21"/>
          <p:cNvSpPr/>
          <p:nvPr/>
        </p:nvSpPr>
        <p:spPr>
          <a:xfrm>
            <a:off x="7010550" y="2928560"/>
            <a:ext cx="4768810" cy="64530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63" tIns="55532" rIns="111063" bIns="55532"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локальной сети и доступа к сети Интернет</a:t>
            </a:r>
          </a:p>
        </p:txBody>
      </p:sp>
      <p:pic>
        <p:nvPicPr>
          <p:cNvPr id="1026" name="Picture 2" descr="D:\Documents\Работа\Фото рс\3d-записывает-человека-laptopp-удерживания-13953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56" y="986305"/>
            <a:ext cx="17145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Работа\Фото рс\л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495" y="5116481"/>
            <a:ext cx="1956644" cy="1468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906854" y="5205586"/>
            <a:ext cx="4768810" cy="64530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63" tIns="55532" rIns="111063" bIns="55532"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разнообразие форм дистанционного обучения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6546" y="2173695"/>
            <a:ext cx="4768810" cy="64530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63" tIns="55532" rIns="111063" bIns="55532"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Сложность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индивидуального подхода при дистанционном обучении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617" y="180731"/>
            <a:ext cx="571770" cy="67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9531331" y="106052"/>
            <a:ext cx="722328" cy="8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Documents and Settings\svk\Рабочий стол\e7a755d4276c2ccd3466efcf3bb76c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86051" y="106052"/>
            <a:ext cx="759314" cy="76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8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120805" y="31127"/>
            <a:ext cx="10395182" cy="829829"/>
          </a:xfrm>
          <a:prstGeom prst="rect">
            <a:avLst/>
          </a:prstGeom>
        </p:spPr>
        <p:txBody>
          <a:bodyPr lIns="111063" tIns="55532" rIns="111063" bIns="55532"/>
          <a:lstStyle>
            <a:lvl1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8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6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53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71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Текущее состояние (директор, заместитель директора </a:t>
            </a:r>
            <a:endParaRPr lang="ru-RU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учебно-воспитательной работе) </a:t>
            </a:r>
          </a:p>
        </p:txBody>
      </p:sp>
      <p:sp>
        <p:nvSpPr>
          <p:cNvPr id="121" name="Заголовок 1"/>
          <p:cNvSpPr txBox="1">
            <a:spLocks/>
          </p:cNvSpPr>
          <p:nvPr/>
        </p:nvSpPr>
        <p:spPr>
          <a:xfrm>
            <a:off x="335409" y="4317734"/>
            <a:ext cx="11596731" cy="307777"/>
          </a:xfrm>
          <a:prstGeom prst="rect">
            <a:avLst/>
          </a:prstGeom>
        </p:spPr>
        <p:txBody>
          <a:bodyPr lIns="111063" tIns="55532" rIns="111063" bIns="55532"/>
          <a:lstStyle>
            <a:lvl1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8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6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53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71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Целевое состояние (директор, заместитель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директора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по учебно-воспитательной работе) </a:t>
            </a:r>
          </a:p>
          <a:p>
            <a:pPr algn="ctr"/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64" name="Группа 163"/>
          <p:cNvGrpSpPr/>
          <p:nvPr/>
        </p:nvGrpSpPr>
        <p:grpSpPr>
          <a:xfrm>
            <a:off x="5992664" y="2677477"/>
            <a:ext cx="5511478" cy="1333262"/>
            <a:chOff x="1120996" y="2141435"/>
            <a:chExt cx="4051080" cy="1306722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1162050" y="2181226"/>
              <a:ext cx="4010025" cy="1107996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rgbClr val="002060"/>
                </a:solidFill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1120996" y="2141435"/>
              <a:ext cx="4051080" cy="1306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ПЕРЕЧЕНЬ УЛУЧШЕНИЙ:</a:t>
              </a:r>
            </a:p>
            <a:p>
              <a:pPr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Созданы локальные акты по организации электронного обучения</a:t>
              </a:r>
              <a:endPara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Разработаны методические </a:t>
              </a:r>
              <a:r>
                <a:rPr lang="ru-RU" sz="1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рекомендации по организации дистанционного взаимодействие участников  процесса</a:t>
              </a:r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spcAft>
                  <a:spcPts val="0"/>
                </a:spcAft>
              </a:pPr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3.Определены модели дистанционного обучения в гимназии</a:t>
              </a:r>
              <a:endPara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388" y="2181226"/>
              <a:ext cx="517525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8" name="Группа 167"/>
          <p:cNvGrpSpPr/>
          <p:nvPr/>
        </p:nvGrpSpPr>
        <p:grpSpPr>
          <a:xfrm>
            <a:off x="374022" y="2677477"/>
            <a:ext cx="5555310" cy="1171099"/>
            <a:chOff x="3673712" y="3238460"/>
            <a:chExt cx="4010026" cy="1227587"/>
          </a:xfrm>
        </p:grpSpPr>
        <p:sp>
          <p:nvSpPr>
            <p:cNvPr id="169" name="Прямоугольник 168"/>
            <p:cNvSpPr/>
            <p:nvPr/>
          </p:nvSpPr>
          <p:spPr>
            <a:xfrm>
              <a:off x="3673713" y="3238460"/>
              <a:ext cx="4010025" cy="1227587"/>
            </a:xfrm>
            <a:prstGeom prst="rect">
              <a:avLst/>
            </a:prstGeom>
            <a:solidFill>
              <a:srgbClr val="FF5050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3673712" y="3238460"/>
              <a:ext cx="4010026" cy="1145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ПЕРЕЧЕНЬ ПРОБЛЕМ:</a:t>
              </a:r>
            </a:p>
            <a:p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Отсутствие локальных актов</a:t>
              </a:r>
            </a:p>
            <a:p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Несоблюдение рекомендаций </a:t>
              </a:r>
              <a:r>
                <a:rPr lang="ru-RU" sz="1300" dirty="0" err="1">
                  <a:latin typeface="Arial" panose="020B0604020202020204" pitchFamily="34" charset="0"/>
                  <a:cs typeface="Arial" panose="020B0604020202020204" pitchFamily="34" charset="0"/>
                </a:rPr>
                <a:t>СанПина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 по </a:t>
              </a:r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организации дистанционного обучения с использованием компьютера</a:t>
              </a:r>
            </a:p>
            <a:p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Многообразие форм дистанционного обучения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1" name="Picture 27" descr="G:\ПСР\картинки\молния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316" y="3238460"/>
              <a:ext cx="515422" cy="51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902507" y="1008088"/>
            <a:ext cx="9684971" cy="1389318"/>
            <a:chOff x="859471" y="1016503"/>
            <a:chExt cx="7118706" cy="136166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685951" y="1055263"/>
              <a:ext cx="984250" cy="10858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</a:t>
              </a:r>
            </a:p>
            <a:p>
              <a:pPr algn="ctr">
                <a:defRPr/>
              </a:pPr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промежуточной аттестации</a:t>
              </a:r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254352" y="1051294"/>
              <a:ext cx="984250" cy="10937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Ответы на жалобы родителей  по организации дистанционного обучения </a:t>
              </a:r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804965" y="1016503"/>
              <a:ext cx="984250" cy="10890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</a:t>
              </a:r>
              <a:r>
                <a:rPr lang="ru-RU" sz="1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психолого</a:t>
              </a:r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–педагогического сопровождения</a:t>
              </a:r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54540" y="1036204"/>
              <a:ext cx="984250" cy="10890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 курсовой подготовки педагогов</a:t>
              </a:r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859471" y="1033964"/>
              <a:ext cx="984250" cy="10715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Изыскивает средства </a:t>
              </a:r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установление интернета</a:t>
              </a:r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5956" name="Picture 4" descr="G:\ПСР\картинки\книга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277" y="1771333"/>
              <a:ext cx="505674" cy="505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961" name="Picture 9" descr="G:\ПСР\картинки\деньги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639" y="1728249"/>
              <a:ext cx="649914" cy="649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7" descr="G:\ПСР\картинки\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902" y="1641241"/>
              <a:ext cx="544513" cy="544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7" descr="G:\ПСР\картинки\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664" y="1641008"/>
              <a:ext cx="544513" cy="544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964" name="Picture 12" descr="G:\ПСР\картинки\помещение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332" y="1791815"/>
              <a:ext cx="490537" cy="49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Прямая со стрелкой 64"/>
            <p:cNvCxnSpPr/>
            <p:nvPr/>
          </p:nvCxnSpPr>
          <p:spPr>
            <a:xfrm>
              <a:off x="6203045" y="1483974"/>
              <a:ext cx="5775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>
              <a:off x="4756271" y="1483974"/>
              <a:ext cx="5775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>
              <a:off x="3299345" y="1483974"/>
              <a:ext cx="5775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>
              <a:off x="1831388" y="1483974"/>
              <a:ext cx="5775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25966" name="Picture 14" descr="G:\ПСР\картинки\взрыв2_r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6" y="860958"/>
            <a:ext cx="674225" cy="5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4" descr="G:\ПСР\картинки\взрыв2_r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01" y="860958"/>
            <a:ext cx="674225" cy="5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4" descr="G:\ПСР\картинки\взрыв2_r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02" y="860957"/>
            <a:ext cx="674225" cy="5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4" descr="G:\ПСР\картинки\взрыв2_r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9" y="860959"/>
            <a:ext cx="674225" cy="5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4" descr="G:\ПСР\картинки\взрыв2_r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070" y="892038"/>
            <a:ext cx="674225" cy="5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223387" y="5140797"/>
            <a:ext cx="9297704" cy="1374328"/>
            <a:chOff x="899221" y="5038456"/>
            <a:chExt cx="6834055" cy="1346969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1295679" y="5190998"/>
              <a:ext cx="984250" cy="10890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Изыскивает средства на создание </a:t>
              </a:r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устойчивой локальной </a:t>
              </a:r>
              <a:r>
                <a: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4651807" y="5190998"/>
              <a:ext cx="984250" cy="10890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Создаёт локальные акты </a:t>
              </a:r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организации дистанционного обучения</a:t>
              </a:r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2949118" y="5190998"/>
              <a:ext cx="984250" cy="10890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Изыскивает средства на оборудование рабочего места учителя</a:t>
              </a:r>
            </a:p>
          </p:txBody>
        </p:sp>
        <p:cxnSp>
          <p:nvCxnSpPr>
            <p:cNvPr id="143" name="Прямая со стрелкой 142"/>
            <p:cNvCxnSpPr/>
            <p:nvPr/>
          </p:nvCxnSpPr>
          <p:spPr>
            <a:xfrm>
              <a:off x="2392658" y="5612609"/>
              <a:ext cx="5775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4" name="Прямая со стрелкой 143"/>
            <p:cNvCxnSpPr/>
            <p:nvPr/>
          </p:nvCxnSpPr>
          <p:spPr>
            <a:xfrm>
              <a:off x="4086590" y="5612609"/>
              <a:ext cx="5775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46" name="Прямоугольник 145"/>
            <p:cNvSpPr/>
            <p:nvPr/>
          </p:nvSpPr>
          <p:spPr>
            <a:xfrm>
              <a:off x="6348232" y="5190998"/>
              <a:ext cx="984250" cy="10890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ледит </a:t>
              </a:r>
              <a:r>
                <a: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выполнением локальных актов</a:t>
              </a:r>
            </a:p>
            <a:p>
              <a:pPr algn="ctr">
                <a:defRPr/>
              </a:pPr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7" name="Прямая со стрелкой 146"/>
            <p:cNvCxnSpPr/>
            <p:nvPr/>
          </p:nvCxnSpPr>
          <p:spPr>
            <a:xfrm>
              <a:off x="5783945" y="5635609"/>
              <a:ext cx="5775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125960" name="Picture 8" descr="G:\ПСР\картинки\тетрадь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331" y="5770710"/>
              <a:ext cx="566737" cy="566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9" descr="G:\ПСР\картинки\деньги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193" y="5735511"/>
              <a:ext cx="649914" cy="649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7" descr="G:\ПСР\картинки\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763" y="5770710"/>
              <a:ext cx="544513" cy="544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967" name="Picture 15" descr="G:\ПСР\картинки\облако gree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221" y="5038457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5" descr="G:\ПСР\картинки\облако gree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482" y="5038456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5" descr="G:\ПСР\картинки\облако gree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698" y="5038458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5" descr="G:\ПСР\картинки\облако gree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258" y="5038458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95" y="5900202"/>
            <a:ext cx="8842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:\ПСР\Новый ПСР проект\ооооооооо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190" y="168138"/>
            <a:ext cx="1771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5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1929772" y="5138854"/>
            <a:ext cx="7380617" cy="1303843"/>
            <a:chOff x="1418433" y="5036552"/>
            <a:chExt cx="5424946" cy="127788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825932" y="5200664"/>
              <a:ext cx="5017447" cy="1113775"/>
              <a:chOff x="1825932" y="5200664"/>
              <a:chExt cx="5017447" cy="1113775"/>
            </a:xfrm>
          </p:grpSpPr>
          <p:sp>
            <p:nvSpPr>
              <p:cNvPr id="120" name="Прямоугольник 119"/>
              <p:cNvSpPr/>
              <p:nvPr/>
            </p:nvSpPr>
            <p:spPr>
              <a:xfrm>
                <a:off x="1825932" y="5200664"/>
                <a:ext cx="984250" cy="10890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Использование платформы МЭШ</a:t>
                </a:r>
                <a:endPara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5582142" y="5200664"/>
                <a:ext cx="984250" cy="10890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Определены правила работы при «Смешанном обучении» и «Удаленном самостоятельном обучении» </a:t>
                </a:r>
                <a:endPara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3788741" y="5200664"/>
                <a:ext cx="984250" cy="10890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5964" name="Picture 12" descr="G:\ПСР\компьютерная мышка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651" y="5695434"/>
                <a:ext cx="567893" cy="567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967" name="Picture 15" descr="G:\ПСР\картинки\ноутбук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8910" y="5644323"/>
                <a:ext cx="670116" cy="670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968" name="Picture 16" descr="G:\ПСР\картинки\да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6193" y="5794081"/>
                <a:ext cx="517186" cy="5171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3" name="Прямая со стрелкой 142"/>
              <p:cNvCxnSpPr/>
              <p:nvPr/>
            </p:nvCxnSpPr>
            <p:spPr>
              <a:xfrm>
                <a:off x="3072417" y="5611896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 стрелкой 143"/>
              <p:cNvCxnSpPr/>
              <p:nvPr/>
            </p:nvCxnSpPr>
            <p:spPr>
              <a:xfrm>
                <a:off x="4891390" y="5632872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74" name="Picture 15" descr="G:\ПСР\картинки\облако gree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433" y="5046051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5" descr="G:\ПСР\картинки\облако gree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416" y="5036553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5" descr="G:\ПСР\картинки\облако gree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277" y="5036552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1593926" y="24649"/>
            <a:ext cx="9089713" cy="307777"/>
          </a:xfrm>
          <a:prstGeom prst="rect">
            <a:avLst/>
          </a:prstGeom>
        </p:spPr>
        <p:txBody>
          <a:bodyPr lIns="111063" tIns="55532" rIns="111063" bIns="55532"/>
          <a:lstStyle>
            <a:lvl1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8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6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53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71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Заголовок 1"/>
          <p:cNvSpPr txBox="1">
            <a:spLocks/>
          </p:cNvSpPr>
          <p:nvPr/>
        </p:nvSpPr>
        <p:spPr>
          <a:xfrm>
            <a:off x="1349187" y="4611520"/>
            <a:ext cx="9089713" cy="307777"/>
          </a:xfrm>
          <a:prstGeom prst="rect">
            <a:avLst/>
          </a:prstGeom>
        </p:spPr>
        <p:txBody>
          <a:bodyPr lIns="111063" tIns="55532" rIns="111063" bIns="55532"/>
          <a:lstStyle>
            <a:lvl1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8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6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53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71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состояние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педагог)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1675995" y="332426"/>
            <a:ext cx="9089713" cy="307777"/>
          </a:xfrm>
          <a:prstGeom prst="rect">
            <a:avLst/>
          </a:prstGeom>
        </p:spPr>
        <p:txBody>
          <a:bodyPr lIns="111063" tIns="55532" rIns="111063" bIns="55532"/>
          <a:lstStyle>
            <a:lvl1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8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6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53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71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(педагог)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114410" y="2611032"/>
            <a:ext cx="5639584" cy="2260949"/>
            <a:chOff x="1120639" y="1712138"/>
            <a:chExt cx="4145241" cy="245969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120639" y="2043752"/>
              <a:ext cx="4018948" cy="1812984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rgbClr val="002060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188247" y="2112621"/>
              <a:ext cx="4010026" cy="2059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ПЕРЕЧЕНЬ УЛУЧШЕНИЙ:</a:t>
              </a:r>
            </a:p>
            <a:p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1.Сокращение </a:t>
              </a:r>
              <a:r>
                <a:rPr lang="ru-RU" sz="1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времени  на обслуживание модели  «Смешанное обучение</a:t>
              </a:r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Сокращение </a:t>
              </a:r>
              <a:r>
                <a:rPr lang="ru-RU" sz="1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времени подготовки   учителя на проработку блока «Домашнее задание» при реализации модели </a:t>
              </a:r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 </a:t>
              </a:r>
              <a:r>
                <a:rPr lang="ru-RU" sz="1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Удаленное самостоятельное  обучение»</a:t>
              </a:r>
            </a:p>
            <a:p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3.Методические рекомендации по организации дистанционного </a:t>
              </a:r>
              <a:r>
                <a:rPr lang="ru-RU" sz="1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взаимодействие участников  </a:t>
              </a:r>
              <a:r>
                <a:rPr lang="ru-RU" sz="13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процесса.</a:t>
              </a:r>
            </a:p>
            <a:p>
              <a:endPara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355" y="1712138"/>
              <a:ext cx="517525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425895" y="2701152"/>
            <a:ext cx="5582911" cy="1860867"/>
            <a:chOff x="3642269" y="2945867"/>
            <a:chExt cx="4103585" cy="1258007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673713" y="3095878"/>
              <a:ext cx="4010025" cy="1107996"/>
            </a:xfrm>
            <a:prstGeom prst="rect">
              <a:avLst/>
            </a:prstGeom>
            <a:solidFill>
              <a:srgbClr val="FF5050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642269" y="3157215"/>
              <a:ext cx="4010026" cy="1009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ПЕРЕЧЕНЬ ПРОБЛЕМ</a:t>
              </a:r>
              <a:r>
                <a:rPr lang="ru-RU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endParaRPr lang="ru-RU" sz="13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Большое количество форм  дистанционного обучения</a:t>
              </a:r>
            </a:p>
            <a:p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Длительность подготовки блока «Домашнее задание» в Виртуальной школе</a:t>
              </a:r>
            </a:p>
            <a:p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3.Платность 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использования ресурсов образовательных платформ</a:t>
              </a:r>
            </a:p>
            <a:p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Picture 27" descr="G:\ПСР\картинки\молния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432" y="2945867"/>
              <a:ext cx="515422" cy="51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2440330" y="829654"/>
            <a:ext cx="7795753" cy="1645252"/>
            <a:chOff x="68263" y="1106348"/>
            <a:chExt cx="5730082" cy="1612499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263" y="1354135"/>
              <a:ext cx="5730082" cy="1261252"/>
              <a:chOff x="68263" y="1354135"/>
              <a:chExt cx="5730082" cy="1261252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484688" y="1374777"/>
                <a:ext cx="984250" cy="108584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Длительная по времени подготовка к урокам </a:t>
                </a:r>
                <a:endPara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3370263" y="1365253"/>
                <a:ext cx="984250" cy="109378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Невозможность контактировать с учащимися при трансляции на –</a:t>
                </a:r>
                <a:r>
                  <a:rPr lang="en-US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ru-RU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канале</a:t>
                </a:r>
                <a:endPara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270126" y="1355730"/>
                <a:ext cx="984250" cy="10890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Разнообразие форм дистанционного обучения</a:t>
                </a:r>
                <a:endPara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171577" y="1354135"/>
                <a:ext cx="984250" cy="10890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Психологическая неготовность к проведению уроков  под камерой</a:t>
                </a:r>
                <a:endPara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3" name="Picture 2" descr="C:\Users\Учитель\Desktop\ч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9532" y="1909405"/>
                <a:ext cx="658813" cy="658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C:\Users\Учитель\Desktop\ч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1152" y="1956574"/>
                <a:ext cx="658813" cy="658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C:\Users\Учитель\Desktop\ч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9971" y="1946555"/>
                <a:ext cx="658813" cy="658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9" name="Прямая со стрелкой 98"/>
              <p:cNvCxnSpPr/>
              <p:nvPr/>
            </p:nvCxnSpPr>
            <p:spPr>
              <a:xfrm>
                <a:off x="3622977" y="2607924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 стрелкой 114"/>
              <p:cNvCxnSpPr/>
              <p:nvPr/>
            </p:nvCxnSpPr>
            <p:spPr>
              <a:xfrm>
                <a:off x="4688039" y="2607924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" name="Прямоугольник 1"/>
              <p:cNvSpPr/>
              <p:nvPr/>
            </p:nvSpPr>
            <p:spPr>
              <a:xfrm>
                <a:off x="68263" y="1363664"/>
                <a:ext cx="984250" cy="107156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Затраты на покупку права  пользоваться  образовательными платформами РЭШ, </a:t>
                </a:r>
                <a:r>
                  <a:rPr lang="ru-RU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ЯКласс</a:t>
                </a:r>
                <a:endPara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4" name="Picture 9" descr="G:\ПСР\картинки\деньги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31" y="2068933"/>
              <a:ext cx="649914" cy="649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433" y="1106348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856" y="1117466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977" y="1115876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35" y="1115875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85" y="1115877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165206" y="5524275"/>
            <a:ext cx="148951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расходов </a:t>
            </a:r>
            <a:endPara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образовательные</a:t>
            </a:r>
          </a:p>
          <a:p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566549" y="5259364"/>
            <a:ext cx="1339068" cy="1111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Сокращено время на подключение к уроку</a:t>
            </a: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16" descr="G:\ПСР\картинки\да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033" y="5846375"/>
            <a:ext cx="703629" cy="5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5" descr="G:\ПСР\картинки\облако gre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517" y="5053478"/>
            <a:ext cx="674225" cy="5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G:\ПСР\Новый ПСР проект\ооооооооо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584" y="144121"/>
            <a:ext cx="2339336" cy="95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710574" y="140956"/>
            <a:ext cx="10841530" cy="307777"/>
          </a:xfrm>
          <a:prstGeom prst="rect">
            <a:avLst/>
          </a:prstGeom>
        </p:spPr>
        <p:txBody>
          <a:bodyPr lIns="111063" tIns="55532" rIns="111063" bIns="55532"/>
          <a:lstStyle>
            <a:lvl1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8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6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53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71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Текущее состояние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(родители/законные представители) </a:t>
            </a:r>
          </a:p>
        </p:txBody>
      </p:sp>
      <p:sp>
        <p:nvSpPr>
          <p:cNvPr id="121" name="Заголовок 1"/>
          <p:cNvSpPr txBox="1">
            <a:spLocks/>
          </p:cNvSpPr>
          <p:nvPr/>
        </p:nvSpPr>
        <p:spPr>
          <a:xfrm>
            <a:off x="1" y="4611520"/>
            <a:ext cx="12191999" cy="307777"/>
          </a:xfrm>
          <a:prstGeom prst="rect">
            <a:avLst/>
          </a:prstGeom>
        </p:spPr>
        <p:txBody>
          <a:bodyPr lIns="111063" tIns="55532" rIns="111063" bIns="55532"/>
          <a:lstStyle>
            <a:lvl1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37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8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60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53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719" algn="l" defTabSz="89531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Целевое состояние (родители/законные представители) 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6120175" y="3256128"/>
            <a:ext cx="5455624" cy="1130501"/>
            <a:chOff x="1162050" y="2181226"/>
            <a:chExt cx="4010026" cy="1107996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1162050" y="2181226"/>
              <a:ext cx="4010025" cy="1107996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162050" y="2181226"/>
              <a:ext cx="4010026" cy="1070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ПЕРЕЧЕНЬ УЛУЧШЕНИЙ</a:t>
              </a:r>
              <a:r>
                <a:rPr lang="ru-RU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1. Возможность бесплатно пользоваться электронными ресурсами  на образовательной платформе МЭШ.</a:t>
              </a:r>
            </a:p>
            <a:p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Может «присутствовать» на уроке при смешанном обучении.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388" y="2181226"/>
              <a:ext cx="517525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6" name="Группа 65"/>
          <p:cNvGrpSpPr/>
          <p:nvPr/>
        </p:nvGrpSpPr>
        <p:grpSpPr>
          <a:xfrm>
            <a:off x="394619" y="3256126"/>
            <a:ext cx="5455624" cy="1130500"/>
            <a:chOff x="3673712" y="3238460"/>
            <a:chExt cx="4010026" cy="1107996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3673713" y="3238460"/>
              <a:ext cx="4010025" cy="1107996"/>
            </a:xfrm>
            <a:prstGeom prst="rect">
              <a:avLst/>
            </a:prstGeom>
            <a:solidFill>
              <a:srgbClr val="FF5050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673712" y="3238460"/>
              <a:ext cx="4010026" cy="874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ПЕРЕЧЕНЬ ПРОБЛЕМ:</a:t>
              </a:r>
            </a:p>
            <a:p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Финансовые затраты на </a:t>
              </a:r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приобретение возможности пользоваться образовательными платформами.</a:t>
              </a:r>
            </a:p>
            <a:p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Непонимание форм дистанционного обучения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Picture 27" descr="G:\ПСР\картинки\молния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316" y="3238460"/>
              <a:ext cx="515422" cy="51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419958" y="1136864"/>
            <a:ext cx="11155841" cy="1736405"/>
            <a:chOff x="308680" y="1114232"/>
            <a:chExt cx="7133248" cy="170183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08680" y="1362019"/>
              <a:ext cx="6925553" cy="1368477"/>
              <a:chOff x="304800" y="1362019"/>
              <a:chExt cx="6925553" cy="1368477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6143147" y="1388239"/>
                <a:ext cx="1087206" cy="107473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готов оплатить за своего ребенка работу на образовательных платформах</a:t>
                </a:r>
                <a:endPara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4632681" y="1365988"/>
                <a:ext cx="1087206" cy="108584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Обращается к </a:t>
                </a:r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администрации </a:t>
                </a: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 разъяснением </a:t>
                </a:r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  формах дистанционного обучения</a:t>
                </a:r>
                <a:endPara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3193660" y="1362019"/>
                <a:ext cx="1087206" cy="109378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конце четверти не всегда согласен с выставленной оценкой</a:t>
                </a: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725299" y="1381094"/>
                <a:ext cx="1087206" cy="10890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Контролирует успеваемость ребенка посредством электронного дневника</a:t>
                </a:r>
                <a:endPara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304800" y="1378712"/>
                <a:ext cx="1087206" cy="107156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Может написать заявление о предоставлении дистанционного обучения</a:t>
                </a:r>
                <a:endPara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5965" name="Picture 13" descr="G:\ПСР\картинки\тетрадь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1066" y="2195453"/>
                <a:ext cx="591010" cy="5350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028" name="Picture 4" descr="G:\ПСР\картинки\конфликт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4077" y="2125901"/>
                <a:ext cx="526371" cy="526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3" name="Прямая со стрелкой 52"/>
              <p:cNvCxnSpPr/>
              <p:nvPr/>
            </p:nvCxnSpPr>
            <p:spPr>
              <a:xfrm>
                <a:off x="2800653" y="2623946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>
                <a:off x="4195442" y="2605998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 стрелкой 54"/>
              <p:cNvCxnSpPr/>
              <p:nvPr/>
            </p:nvCxnSpPr>
            <p:spPr>
              <a:xfrm>
                <a:off x="5739400" y="2607924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/>
              <p:nvPr/>
            </p:nvCxnSpPr>
            <p:spPr>
              <a:xfrm>
                <a:off x="1272504" y="2607924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70" name="Picture 23" descr="G:\ПСР\картинки\люди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461" y="2253927"/>
              <a:ext cx="562143" cy="562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9" descr="G:\ПСР\картинки\деньги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014" y="2138016"/>
              <a:ext cx="649914" cy="649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47" y="1140452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995" y="1140451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755" y="1114232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674" y="1140452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4" descr="G:\ПСР\картинки\взрыв2_r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318" y="1140452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1943826" y="5101779"/>
            <a:ext cx="7812834" cy="1626107"/>
            <a:chOff x="1420090" y="5019280"/>
            <a:chExt cx="5742637" cy="15937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825932" y="5200664"/>
              <a:ext cx="5336795" cy="1412352"/>
              <a:chOff x="1825932" y="5200664"/>
              <a:chExt cx="5336795" cy="1412352"/>
            </a:xfrm>
          </p:grpSpPr>
          <p:sp>
            <p:nvSpPr>
              <p:cNvPr id="120" name="Прямоугольник 119"/>
              <p:cNvSpPr/>
              <p:nvPr/>
            </p:nvSpPr>
            <p:spPr>
              <a:xfrm>
                <a:off x="1825932" y="5200664"/>
                <a:ext cx="984250" cy="10890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В режиме онлайн через приложение или в личном кабине получает уведомление об отсутствии на занятии или оценке </a:t>
                </a:r>
              </a:p>
              <a:p>
                <a:pPr algn="ctr">
                  <a:defRPr/>
                </a:pPr>
                <a:endPara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5582142" y="5200664"/>
                <a:ext cx="984250" cy="10890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Общается </a:t>
                </a:r>
              </a:p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классным руководителем, учителями – предметниками </a:t>
                </a:r>
              </a:p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помощью внутренней почты</a:t>
                </a:r>
              </a:p>
              <a:p>
                <a:pPr algn="ctr">
                  <a:defRPr/>
                </a:pPr>
                <a:endPara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3788741" y="5200664"/>
                <a:ext cx="984250" cy="10890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Следит за </a:t>
                </a: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успеваемостью</a:t>
                </a:r>
              </a:p>
              <a:p>
                <a:pPr algn="ctr">
                  <a:defRPr/>
                </a:pPr>
                <a:endPara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3" name="Прямая со стрелкой 142"/>
              <p:cNvCxnSpPr/>
              <p:nvPr/>
            </p:nvCxnSpPr>
            <p:spPr>
              <a:xfrm>
                <a:off x="3045429" y="5646399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 стрелкой 143"/>
              <p:cNvCxnSpPr/>
              <p:nvPr/>
            </p:nvCxnSpPr>
            <p:spPr>
              <a:xfrm>
                <a:off x="4891390" y="5646399"/>
                <a:ext cx="5775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128006" name="Picture 6" descr="G:\ПСР\картинки\планшет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1543" y="5840676"/>
                <a:ext cx="772340" cy="772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007" name="Picture 7" descr="G:\ПСР\картинки\ок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734" y="5794081"/>
                <a:ext cx="544513" cy="544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026" name="Picture 2" descr="G:\ПСР\картинки\конверт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4184" y="5809742"/>
                <a:ext cx="708543" cy="7085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2" name="Picture 15" descr="G:\ПСР\картинки\облако gree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090" y="5019280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5" descr="G:\ПСР\картинки\облако gree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081" y="5019281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5" descr="G:\ПСР\картинки\облако gree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164" y="5019281"/>
              <a:ext cx="495573" cy="49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6" name="Picture 13" descr="G:\ПСР\картинки\тетрадь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58" y="2327358"/>
            <a:ext cx="804067" cy="5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G:\ПСР\Новый ПСР проект\ооооооооо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190597"/>
            <a:ext cx="2237636" cy="9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2392</Words>
  <Application>Microsoft Office PowerPoint</Application>
  <PresentationFormat>Широкоэкранный</PresentationFormat>
  <Paragraphs>535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Fira Sans</vt:lpstr>
      <vt:lpstr>Microsoft Sans Serif</vt:lpstr>
      <vt:lpstr>Times New Roman</vt:lpstr>
      <vt:lpstr>Wingdings</vt:lpstr>
      <vt:lpstr>Тема Office</vt:lpstr>
      <vt:lpstr>Презентация PowerPoint</vt:lpstr>
      <vt:lpstr>Проект «Организация получения образования в ОУ путем совершенствования процесса дистанционного обучения» </vt:lpstr>
      <vt:lpstr>Презентация PowerPoint</vt:lpstr>
      <vt:lpstr>Проект «Организация получения образования в ОУ путем  совершенствования   процесса дистанционного обучения» </vt:lpstr>
      <vt:lpstr>Сводные результаты анкетирования заказчиков процесса</vt:lpstr>
      <vt:lpstr>Анализ текущего состояния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123</cp:revision>
  <dcterms:created xsi:type="dcterms:W3CDTF">2021-03-27T16:13:25Z</dcterms:created>
  <dcterms:modified xsi:type="dcterms:W3CDTF">2021-06-18T18:31:10Z</dcterms:modified>
</cp:coreProperties>
</file>