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88" r:id="rId3"/>
    <p:sldId id="258" r:id="rId4"/>
    <p:sldId id="266" r:id="rId5"/>
    <p:sldId id="260" r:id="rId6"/>
    <p:sldId id="265" r:id="rId7"/>
    <p:sldId id="267" r:id="rId8"/>
    <p:sldId id="271" r:id="rId9"/>
    <p:sldId id="273" r:id="rId10"/>
    <p:sldId id="272" r:id="rId11"/>
    <p:sldId id="289" r:id="rId12"/>
    <p:sldId id="274" r:id="rId13"/>
    <p:sldId id="275" r:id="rId14"/>
    <p:sldId id="281" r:id="rId15"/>
    <p:sldId id="290" r:id="rId16"/>
    <p:sldId id="287" r:id="rId17"/>
    <p:sldId id="292" r:id="rId18"/>
    <p:sldId id="291" r:id="rId19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07" autoAdjust="0"/>
    <p:restoredTop sz="92796" autoAdjust="0"/>
  </p:normalViewPr>
  <p:slideViewPr>
    <p:cSldViewPr snapToGrid="0">
      <p:cViewPr>
        <p:scale>
          <a:sx n="75" d="100"/>
          <a:sy n="75" d="100"/>
        </p:scale>
        <p:origin x="-630" y="-6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4" tIns="48307" rIns="96614" bIns="4830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2755"/>
          </a:xfrm>
          <a:prstGeom prst="rect">
            <a:avLst/>
          </a:prstGeom>
        </p:spPr>
        <p:txBody>
          <a:bodyPr vert="horz" lIns="96614" tIns="48307" rIns="96614" bIns="48307" rtlCol="0"/>
          <a:lstStyle>
            <a:lvl1pPr algn="r">
              <a:defRPr sz="1300"/>
            </a:lvl1pPr>
          </a:lstStyle>
          <a:p>
            <a:fld id="{4DF8A518-D757-469D-AE71-87330F1113C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4" tIns="48307" rIns="96614" bIns="4830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4" tIns="48307" rIns="96614" bIns="4830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4" tIns="48307" rIns="96614" bIns="4830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2754"/>
          </a:xfrm>
          <a:prstGeom prst="rect">
            <a:avLst/>
          </a:prstGeom>
        </p:spPr>
        <p:txBody>
          <a:bodyPr vert="horz" lIns="96614" tIns="48307" rIns="96614" bIns="48307" rtlCol="0" anchor="b"/>
          <a:lstStyle>
            <a:lvl1pPr algn="r">
              <a:defRPr sz="1300"/>
            </a:lvl1pPr>
          </a:lstStyle>
          <a:p>
            <a:fld id="{A2106DA2-9C25-42D3-880B-DFF93B64F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74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2538"/>
            <a:ext cx="601186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57800" y="5845154"/>
            <a:ext cx="5869857" cy="2698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66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2538"/>
            <a:ext cx="601186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D501-1932-4DA5-A84C-37914F660837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09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14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9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6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9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/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76000" y="181615"/>
            <a:ext cx="9089713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828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78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3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4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96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0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65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6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96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2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07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36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7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9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/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76002" y="181615"/>
            <a:ext cx="9089713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74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9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86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9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50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29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4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17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4581-6127-4072-8CAD-50354D5777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ECC93-E732-47F0-80F9-10E7C0D11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5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4581-6127-4072-8CAD-50354D5777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ECC93-E732-47F0-80F9-10E7C0D11A0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3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05" y="3638689"/>
            <a:ext cx="11766521" cy="1466361"/>
          </a:xfrm>
          <a:prstGeom prst="rect">
            <a:avLst/>
          </a:prstGeom>
          <a:noFill/>
        </p:spPr>
        <p:txBody>
          <a:bodyPr wrap="square" lIns="111059" tIns="55530" rIns="111059" bIns="5553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процесса обеспечения обучающихся горячим питанием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общеобразовательного  учреждения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гимназии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№34 г.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Орла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oat of arms of Oryol Oblast (large)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5856" y="198403"/>
            <a:ext cx="1657653" cy="163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54478" y="1867820"/>
            <a:ext cx="2200406" cy="635365"/>
          </a:xfrm>
          <a:prstGeom prst="rect">
            <a:avLst/>
          </a:prstGeom>
        </p:spPr>
        <p:txBody>
          <a:bodyPr wrap="none" lIns="111059" tIns="55530" rIns="111059" bIns="55530">
            <a:spAutoFit/>
          </a:bodyPr>
          <a:lstStyle/>
          <a:p>
            <a:pPr algn="ctr">
              <a:defRPr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Правительство </a:t>
            </a:r>
          </a:p>
          <a:p>
            <a:pPr algn="ctr">
              <a:defRPr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Орловской области</a:t>
            </a:r>
          </a:p>
        </p:txBody>
      </p:sp>
      <p:pic>
        <p:nvPicPr>
          <p:cNvPr id="8" name="Picture 6" descr="C:\Documents and Settings\svk\Рабочий стол\e7a755d4276c2ccd3466efcf3bb76c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5563" y="345308"/>
            <a:ext cx="2014592" cy="151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846506" y="1737014"/>
            <a:ext cx="4546353" cy="896975"/>
          </a:xfrm>
          <a:prstGeom prst="rect">
            <a:avLst/>
          </a:prstGeom>
        </p:spPr>
        <p:txBody>
          <a:bodyPr lIns="111059" tIns="55530" rIns="111059" bIns="55530">
            <a:spAutoFit/>
          </a:bodyPr>
          <a:lstStyle/>
          <a:p>
            <a:pPr algn="ctr">
              <a:defRPr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Партнер Правительства</a:t>
            </a:r>
          </a:p>
          <a:p>
            <a:pPr algn="ctr">
              <a:defRPr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Орловской области </a:t>
            </a: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Госкорпорация «Росатом»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636" y="6155209"/>
            <a:ext cx="7645752" cy="789253"/>
          </a:xfrm>
          <a:prstGeom prst="rect">
            <a:avLst/>
          </a:prstGeom>
          <a:noFill/>
        </p:spPr>
        <p:txBody>
          <a:bodyPr wrap="square" lIns="111059" tIns="55530" rIns="111059" bIns="55530" rtlCol="0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период реализации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15.07.2021г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- 31.12.2021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2086" y="2633989"/>
            <a:ext cx="7344393" cy="1004701"/>
          </a:xfrm>
          <a:prstGeom prst="rect">
            <a:avLst/>
          </a:prstGeom>
        </p:spPr>
        <p:txBody>
          <a:bodyPr wrap="square" lIns="111063" tIns="55532" rIns="111063" bIns="55532">
            <a:spAutoFit/>
          </a:bodyPr>
          <a:lstStyle/>
          <a:p>
            <a:pPr algn="ctr"/>
            <a:r>
              <a:rPr lang="ru-RU" sz="2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Орловской области «Эффективный регион»</a:t>
            </a:r>
          </a:p>
        </p:txBody>
      </p:sp>
      <p:pic>
        <p:nvPicPr>
          <p:cNvPr id="11" name="Picture 2" descr="C:\Users\User\Downloads\Логотип проекта мелки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03" y="10"/>
            <a:ext cx="3234271" cy="289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65" y="468458"/>
            <a:ext cx="1228427" cy="143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96913" y="1976656"/>
            <a:ext cx="201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Город Орел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1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Сергеева64-2\ПСР 3\ПСР итоговый -3\Маршрут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687" y="792761"/>
            <a:ext cx="4036520" cy="591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15266" y="1044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«Оптимизация процесса обеспечения обучающихся горячим питанием»</a:t>
            </a:r>
            <a:endParaRPr lang="ru-RU" dirty="0"/>
          </a:p>
        </p:txBody>
      </p:sp>
      <p:pic>
        <p:nvPicPr>
          <p:cNvPr id="8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9" y="104452"/>
            <a:ext cx="2907077" cy="6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87227" y="4533038"/>
            <a:ext cx="1787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</a:rPr>
              <a:t>Стало: 8 минут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35074" y="4163706"/>
            <a:ext cx="233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«Сервировка столов»</a:t>
            </a:r>
            <a:endParaRPr lang="ru-RU" b="1" dirty="0"/>
          </a:p>
        </p:txBody>
      </p:sp>
      <p:pic>
        <p:nvPicPr>
          <p:cNvPr id="2051" name="Picture 3" descr="D:\Сергеева64-2\ПСР 3\ПСР итоговый -3\тележки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49" y="3602024"/>
            <a:ext cx="3987017" cy="226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ПСР 3\ПСР итоговый\OuXCopJSRx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5" y="890725"/>
            <a:ext cx="5046460" cy="29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8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гнутая влево стрелка 7"/>
          <p:cNvSpPr/>
          <p:nvPr/>
        </p:nvSpPr>
        <p:spPr>
          <a:xfrm rot="7592637" flipH="1" flipV="1">
            <a:off x="6775910" y="3999043"/>
            <a:ext cx="602127" cy="21957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323" y="4765987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Было: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49803" y="214538"/>
            <a:ext cx="6137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«Оптимизация процесса обеспечения обучающихся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горячим </a:t>
            </a:r>
            <a:r>
              <a:rPr lang="ru-RU" b="1" dirty="0">
                <a:solidFill>
                  <a:srgbClr val="002060"/>
                </a:solidFill>
              </a:rPr>
              <a:t>питанием»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114232" y="470776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Стало: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" name="Picture 2" descr="G:\Сергеева64-2\ПСР 3\ПСР итоговый -3\4cP7MUhAdk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8" y="1430766"/>
            <a:ext cx="2332040" cy="311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Сергеева64-2\ПСР 3\ПСР итоговый -3\N0vndEOIV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41" y="2943875"/>
            <a:ext cx="2614956" cy="348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гнутая влево стрелка 8"/>
          <p:cNvSpPr/>
          <p:nvPr/>
        </p:nvSpPr>
        <p:spPr>
          <a:xfrm rot="7273443" flipH="1" flipV="1">
            <a:off x="4139103" y="4366654"/>
            <a:ext cx="747325" cy="264905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7" name="Picture 3" descr="G:\Сергеева64-2\ПСР 3\ПСР итоговый -3\8XXozl1OJ5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17" y="1182953"/>
            <a:ext cx="1803326" cy="240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Сергеева64-2\ПСР 3\ПСР итоговый -3\GAehR-yF6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065" y="1182953"/>
            <a:ext cx="1803327" cy="240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12668" y="5199112"/>
            <a:ext cx="3021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Вес  переносимой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сотрудниками посуды – 82 кг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114232" y="5118174"/>
            <a:ext cx="2876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Вес  переносимой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сотрудниками посуды -37 кг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9" y="104452"/>
            <a:ext cx="2907077" cy="6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61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СР 3\ПСР итоговый -3\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23" y="2597263"/>
            <a:ext cx="2999425" cy="309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2234" y="146430"/>
            <a:ext cx="7494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«Оптимизация процесса обеспечения обучающихся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горячим </a:t>
            </a:r>
            <a:r>
              <a:rPr lang="ru-RU" b="1" dirty="0">
                <a:solidFill>
                  <a:srgbClr val="002060"/>
                </a:solidFill>
              </a:rPr>
              <a:t>питанием»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0945" y="5926171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Было: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75536" y="5967320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Стало::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6065477" flipH="1" flipV="1">
            <a:off x="5575821" y="4862216"/>
            <a:ext cx="684465" cy="2579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 descr="G:\Сергеева64-2\ПСР 3\ПСР итоговый -3\Перемещение повар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366" y="2758419"/>
            <a:ext cx="2682236" cy="27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54145" y="5912239"/>
            <a:ext cx="1229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3 км 680 м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3741" y="5961359"/>
            <a:ext cx="1229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2 км 904 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9" y="104452"/>
            <a:ext cx="2907077" cy="6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G:\ПСР 3\ПСР итоговый\NKjSMug-7T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0" y="1712332"/>
            <a:ext cx="2654980" cy="353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44.userapi.com/impg/J-RIWEug6R_pS7FkS8aXhxB6cn8s5Qd0Rxg46Q/n-TgYgf9zvI.jpg?size=1280x961&amp;quality=96&amp;sign=cf7043f88002ac9c50b0c8bdf9feb9a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92" y="1930478"/>
            <a:ext cx="3207073" cy="2407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207" y="951468"/>
            <a:ext cx="6622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Перемещение сотрудником пищеблока( повар) за рабочую смену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9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Сергеева64-2\ПСР 3\ПСР итоговый -3\3UH4htdnb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3" y="1900910"/>
            <a:ext cx="3228880" cy="242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:\Сергеева64-2\ПСР 3\ПСР итоговый -3\L-JEhmET0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864" y="1638162"/>
            <a:ext cx="2210368" cy="294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91783" y="1582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«Оптимизация процесса обеспечения обучающихся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горячим питанием»</a:t>
            </a:r>
            <a:endParaRPr lang="ru-RU" dirty="0"/>
          </a:p>
        </p:txBody>
      </p:sp>
      <p:pic>
        <p:nvPicPr>
          <p:cNvPr id="10" name="Picture 5" descr="G:\Сергеева64-2\ПСР 3\ПСР итоговый -3\8aYfKvE_9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026" y="1638162"/>
            <a:ext cx="5538370" cy="415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Выгнутая влево стрелка 10"/>
          <p:cNvSpPr/>
          <p:nvPr/>
        </p:nvSpPr>
        <p:spPr>
          <a:xfrm rot="6889455" flipH="1" flipV="1">
            <a:off x="4171141" y="4726868"/>
            <a:ext cx="684465" cy="2579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2402" y="1434980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 Light" panose="020F0302020204030204"/>
              </a:rPr>
              <a:t>Было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81160" y="1268830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Стало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9" y="104452"/>
            <a:ext cx="2907077" cy="6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5122" y="928530"/>
            <a:ext cx="360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Формирование порций на  раздаче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051" y="4795202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Окно  раздачи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97960" y="6014674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Линия  раздачи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9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G:\Сергеева64-2\ПСР 3\ПСР итоговый -3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68" y="2178424"/>
            <a:ext cx="5036501" cy="378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19" y="104452"/>
            <a:ext cx="2907077" cy="6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6936" y="1464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«Оптимизация процесса обеспечения обучающихся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горячим питанием»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76244" y="995402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 Light" panose="020F0302020204030204"/>
              </a:rPr>
              <a:t>Формирование порций на  раздаче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9500" y="5978270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 Light" panose="020F0302020204030204"/>
              </a:rPr>
              <a:t>Линия  раздачи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5433" y="1517134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Стало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97666"/>
            <a:ext cx="4892935" cy="366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776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025" y="2439758"/>
            <a:ext cx="4184727" cy="553998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технологическое оборудование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G:\Сергеева64-2\ПСР 3\ПСР итоговый -3\vPLdeOdBmU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17" y="1273319"/>
            <a:ext cx="2409711" cy="320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Сергеева64-2\ПСР 3\ПСР итоговый -3\Холодильни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74" y="828338"/>
            <a:ext cx="2326227" cy="464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6091"/>
            <a:ext cx="2907077" cy="73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8301" y="3196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«Оптимизация процесса обеспечения обучающихся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горячим питанием»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55646" y="4616950"/>
            <a:ext cx="36888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Машина </a:t>
            </a:r>
            <a:r>
              <a:rPr lang="ru-RU" b="1" dirty="0" err="1" smtClean="0">
                <a:solidFill>
                  <a:srgbClr val="002060"/>
                </a:solidFill>
                <a:latin typeface="Calibri Light" panose="020F0302020204030204"/>
              </a:rPr>
              <a:t>картофелеочистительная</a:t>
            </a:r>
            <a:endParaRPr lang="ru-RU" b="1" dirty="0" smtClean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Calibri Light" panose="020F0302020204030204"/>
              </a:rPr>
              <a:t>(Увеличилась производительность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Calibri Light" panose="020F0302020204030204"/>
              </a:rPr>
              <a:t> труда )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9380" y="4493154"/>
            <a:ext cx="34692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libri Light" panose="020F0302020204030204"/>
              </a:rPr>
              <a:t>Холодильник для хранения проб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Calibri Light" panose="020F0302020204030204"/>
              </a:rPr>
              <a:t>(Приведение  в соответствие с  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Calibri Light" panose="020F0302020204030204"/>
              </a:rPr>
              <a:t>нормами </a:t>
            </a:r>
            <a:r>
              <a:rPr lang="ru-RU" i="1" dirty="0" err="1" smtClean="0">
                <a:solidFill>
                  <a:srgbClr val="002060"/>
                </a:solidFill>
                <a:latin typeface="Calibri Light" panose="020F0302020204030204"/>
              </a:rPr>
              <a:t>Роспортебнадзора</a:t>
            </a:r>
            <a:r>
              <a:rPr lang="ru-RU" i="1" dirty="0" smtClean="0">
                <a:solidFill>
                  <a:srgbClr val="002060"/>
                </a:solidFill>
                <a:latin typeface="Calibri Light" panose="020F0302020204030204"/>
              </a:rPr>
              <a:t>)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7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30400"/>
            <a:ext cx="3318477" cy="441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2" y="646906"/>
            <a:ext cx="3525567" cy="469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99" y="2692400"/>
            <a:ext cx="4305625" cy="3232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80320" y="1394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«Оптимизация процесса обеспечения обучающихся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горячим питанием»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277813"/>
            <a:ext cx="29083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878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6091"/>
            <a:ext cx="2907077" cy="73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0320" y="121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«Оптимизация процесса обеспечения обучающихся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горячим питанием»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21" y="1854198"/>
            <a:ext cx="5838197" cy="438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5" y="1105637"/>
            <a:ext cx="5378215" cy="403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01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565" y="248308"/>
            <a:ext cx="7539183" cy="442429"/>
          </a:xfrm>
          <a:effectLst/>
        </p:spPr>
        <p:txBody>
          <a:bodyPr/>
          <a:lstStyle/>
          <a:p>
            <a:pPr algn="ctr">
              <a:lnSpc>
                <a:spcPts val="1735"/>
              </a:lnSpc>
            </a:pPr>
            <a:r>
              <a:rPr lang="ru-RU" sz="163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Карточка </a:t>
            </a:r>
            <a:r>
              <a:rPr lang="ru-RU" sz="1632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процесса обеспечения обучающихся горячим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питанием</a:t>
            </a:r>
            <a:r>
              <a:rPr lang="ru-RU" sz="1632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632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77975"/>
            <a:ext cx="11746944" cy="5892942"/>
            <a:chOff x="273758" y="439747"/>
            <a:chExt cx="8686339" cy="6170787"/>
          </a:xfrm>
        </p:grpSpPr>
        <p:sp>
          <p:nvSpPr>
            <p:cNvPr id="46" name="Прямоугольник 33"/>
            <p:cNvSpPr/>
            <p:nvPr/>
          </p:nvSpPr>
          <p:spPr>
            <a:xfrm>
              <a:off x="300453" y="493971"/>
              <a:ext cx="4109882" cy="292651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ru-RU" sz="1837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7" name="Прямоугольник 34"/>
            <p:cNvSpPr/>
            <p:nvPr/>
          </p:nvSpPr>
          <p:spPr>
            <a:xfrm>
              <a:off x="300453" y="3197283"/>
              <a:ext cx="4109882" cy="341325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ru-RU" sz="1837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8" name="Прямоугольник 35"/>
            <p:cNvSpPr/>
            <p:nvPr/>
          </p:nvSpPr>
          <p:spPr>
            <a:xfrm>
              <a:off x="4455529" y="439747"/>
              <a:ext cx="4500314" cy="298073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>
                <a:defRPr/>
              </a:pPr>
              <a:endParaRPr lang="ru-RU" sz="918" kern="0" dirty="0">
                <a:solidFill>
                  <a:srgbClr val="414142"/>
                </a:solidFill>
                <a:latin typeface="Arial"/>
                <a:cs typeface="Arial"/>
              </a:endParaRPr>
            </a:p>
          </p:txBody>
        </p:sp>
        <p:sp>
          <p:nvSpPr>
            <p:cNvPr id="49" name="Прямоугольник 36"/>
            <p:cNvSpPr/>
            <p:nvPr/>
          </p:nvSpPr>
          <p:spPr>
            <a:xfrm>
              <a:off x="4455530" y="3197283"/>
              <a:ext cx="4500313" cy="341325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ru-RU" sz="1837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26219" y="3386638"/>
              <a:ext cx="4233878" cy="29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800" b="1" u="sng">
                  <a:solidFill>
                    <a:srgbClr val="3E87BD">
                      <a:lumMod val="75000"/>
                    </a:srgbClr>
                  </a:solidFill>
                </a:defRPr>
              </a:lvl1pPr>
            </a:lstStyle>
            <a:p>
              <a:pPr>
                <a:defRPr/>
              </a:pPr>
              <a:r>
                <a:rPr lang="en-US" sz="1200" kern="0" dirty="0"/>
                <a:t>4</a:t>
              </a:r>
              <a:r>
                <a:rPr lang="ru-RU" sz="1200" kern="0" dirty="0"/>
                <a:t>. Ключевые события проекта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2485" y="3287904"/>
              <a:ext cx="4233878" cy="493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algn="ctr">
                <a:defRPr/>
              </a:pPr>
              <a:r>
                <a:rPr lang="en-US" sz="1200" u="sng" kern="0" dirty="0">
                  <a:solidFill>
                    <a:srgbClr val="3E87BD">
                      <a:lumMod val="75000"/>
                    </a:srgbClr>
                  </a:solidFill>
                </a:rPr>
                <a:t>3</a:t>
              </a:r>
              <a:r>
                <a:rPr lang="ru-RU" sz="1200" u="sng" kern="0" dirty="0">
                  <a:solidFill>
                    <a:srgbClr val="3E87BD">
                      <a:lumMod val="75000"/>
                    </a:srgbClr>
                  </a:solidFill>
                </a:rPr>
                <a:t>. Цели и плановый </a:t>
              </a:r>
              <a:r>
                <a:rPr lang="ru-RU" sz="1200" u="sng" kern="0" dirty="0" smtClean="0">
                  <a:solidFill>
                    <a:srgbClr val="3E87BD">
                      <a:lumMod val="75000"/>
                    </a:srgbClr>
                  </a:solidFill>
                </a:rPr>
                <a:t>эффект</a:t>
              </a:r>
            </a:p>
            <a:p>
              <a:pPr algn="ctr">
                <a:defRPr/>
              </a:pPr>
              <a:endParaRPr lang="ru-RU" sz="1200" u="sng" kern="0" dirty="0">
                <a:solidFill>
                  <a:srgbClr val="3E87BD">
                    <a:lumMod val="75000"/>
                  </a:srgb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21730" y="603767"/>
              <a:ext cx="4211640" cy="29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u="sng" kern="0" dirty="0">
                  <a:solidFill>
                    <a:srgbClr val="3E87BD">
                      <a:lumMod val="75000"/>
                    </a:srgbClr>
                  </a:solidFill>
                </a:rPr>
                <a:t>2</a:t>
              </a:r>
              <a:r>
                <a:rPr lang="ru-RU" sz="1200" b="1" u="sng" kern="0" dirty="0">
                  <a:solidFill>
                    <a:srgbClr val="3E87BD">
                      <a:lumMod val="75000"/>
                    </a:srgbClr>
                  </a:solidFill>
                </a:rPr>
                <a:t>. Обоснование выбора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55529" y="4498531"/>
              <a:ext cx="4249617" cy="849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6"/>
                </a:spcBef>
                <a:spcAft>
                  <a:spcPts val="306"/>
                </a:spcAft>
                <a:defRPr/>
              </a:pPr>
              <a:endParaRPr lang="ru-RU" altLang="ru-RU" sz="1224" kern="0" dirty="0">
                <a:solidFill>
                  <a:srgbClr val="414142"/>
                </a:solidFill>
              </a:endParaRPr>
            </a:p>
            <a:p>
              <a:pPr>
                <a:spcBef>
                  <a:spcPts val="306"/>
                </a:spcBef>
                <a:spcAft>
                  <a:spcPts val="306"/>
                </a:spcAft>
                <a:defRPr/>
              </a:pPr>
              <a:endParaRPr lang="en-US" altLang="ru-RU" sz="1224" kern="0" dirty="0">
                <a:solidFill>
                  <a:srgbClr val="414142"/>
                </a:solidFill>
              </a:endParaRPr>
            </a:p>
            <a:p>
              <a:pPr>
                <a:spcBef>
                  <a:spcPts val="306"/>
                </a:spcBef>
                <a:spcAft>
                  <a:spcPts val="306"/>
                </a:spcAft>
                <a:defRPr/>
              </a:pPr>
              <a:endParaRPr lang="en-US" altLang="ru-RU" sz="1224" kern="0" dirty="0">
                <a:solidFill>
                  <a:srgbClr val="414142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3758" y="498948"/>
              <a:ext cx="4211640" cy="29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200" b="1" u="sng" kern="0" dirty="0">
                  <a:solidFill>
                    <a:srgbClr val="3E87BD">
                      <a:lumMod val="75000"/>
                    </a:srgbClr>
                  </a:solidFill>
                </a:rPr>
                <a:t>1. Вовлеченные лица </a:t>
              </a:r>
              <a:r>
                <a:rPr lang="ru-RU" sz="1200" b="1" u="sng" kern="0" dirty="0" smtClean="0">
                  <a:solidFill>
                    <a:srgbClr val="3E87BD">
                      <a:lumMod val="75000"/>
                    </a:srgbClr>
                  </a:solidFill>
                </a:rPr>
                <a:t>и рамки  </a:t>
              </a:r>
              <a:r>
                <a:rPr lang="ru-RU" sz="1200" b="1" u="sng" kern="0" dirty="0">
                  <a:solidFill>
                    <a:srgbClr val="3E87BD">
                      <a:lumMod val="75000"/>
                    </a:srgbClr>
                  </a:solidFill>
                </a:rPr>
                <a:t>проекта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45612" y="946852"/>
            <a:ext cx="5137605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Заказчики </a:t>
            </a:r>
            <a:r>
              <a:rPr lang="ru-RU" sz="1100" b="1" u="sng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процесса</a:t>
            </a:r>
            <a:r>
              <a:rPr lang="ru-RU" sz="1100" u="sng" dirty="0">
                <a:cs typeface="Times New Roman" panose="02020603050405020304" pitchFamily="18" charset="0"/>
              </a:rPr>
              <a:t>:</a:t>
            </a:r>
            <a:r>
              <a:rPr lang="ru-RU" sz="1100" dirty="0" smtClean="0">
                <a:cs typeface="Times New Roman" panose="02020603050405020304" pitchFamily="18" charset="0"/>
              </a:rPr>
              <a:t> администрация ОО, родители (законные представители) и обучающиеся </a:t>
            </a:r>
          </a:p>
          <a:p>
            <a:pPr algn="just"/>
            <a:r>
              <a:rPr lang="ru-RU" sz="1100" b="1" u="sng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Периметр проекта</a:t>
            </a:r>
            <a:r>
              <a:rPr lang="ru-RU" sz="1100" u="sng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ru-RU" sz="1100" dirty="0" smtClean="0">
                <a:cs typeface="Times New Roman" panose="02020603050405020304" pitchFamily="18" charset="0"/>
              </a:rPr>
              <a:t>муниципальная бюджетная гимназия № 34 </a:t>
            </a:r>
            <a:r>
              <a:rPr lang="ru-RU" sz="1100" dirty="0" err="1" smtClean="0">
                <a:cs typeface="Times New Roman" panose="02020603050405020304" pitchFamily="18" charset="0"/>
              </a:rPr>
              <a:t>г.Орла</a:t>
            </a:r>
            <a:r>
              <a:rPr lang="ru-RU" sz="1100" dirty="0" smtClean="0"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sz="1100" b="1" u="sng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Границы </a:t>
            </a:r>
            <a:r>
              <a:rPr lang="ru-RU" sz="1100" b="1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процесса: </a:t>
            </a:r>
            <a:r>
              <a:rPr lang="ru-RU" sz="1100" dirty="0">
                <a:cs typeface="Times New Roman" panose="02020603050405020304" pitchFamily="18" charset="0"/>
              </a:rPr>
              <a:t>от </a:t>
            </a:r>
            <a:r>
              <a:rPr lang="ru-RU" sz="1100" dirty="0" smtClean="0">
                <a:cs typeface="Times New Roman" panose="02020603050405020304" pitchFamily="18" charset="0"/>
              </a:rPr>
              <a:t>начала модернизации  системы обеспечения обучающихся горячим питанием  </a:t>
            </a:r>
            <a:r>
              <a:rPr lang="ru-RU" sz="1100" dirty="0">
                <a:cs typeface="Times New Roman" panose="02020603050405020304" pitchFamily="18" charset="0"/>
              </a:rPr>
              <a:t>до улучшения данного процесса </a:t>
            </a:r>
          </a:p>
          <a:p>
            <a:pPr algn="just"/>
            <a:r>
              <a:rPr lang="ru-RU" sz="1100" b="1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Владелец процесса</a:t>
            </a:r>
            <a:r>
              <a:rPr lang="ru-RU" sz="1100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ru-RU" sz="1100" dirty="0">
                <a:cs typeface="Times New Roman" panose="02020603050405020304" pitchFamily="18" charset="0"/>
              </a:rPr>
              <a:t>муниципальная бюджетная гимназия №34 г. Орла </a:t>
            </a:r>
          </a:p>
          <a:p>
            <a:pPr algn="just"/>
            <a:r>
              <a:rPr lang="ru-RU" sz="1100" b="1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Руководитель проекта</a:t>
            </a:r>
            <a:r>
              <a:rPr lang="ru-RU" sz="1100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ru-RU" sz="1100" dirty="0" smtClean="0">
                <a:cs typeface="Times New Roman" panose="02020603050405020304" pitchFamily="18" charset="0"/>
              </a:rPr>
              <a:t>директор гимназии№34 Алферова Ю.В.</a:t>
            </a:r>
            <a:endParaRPr lang="ru-RU" sz="1100" dirty="0">
              <a:cs typeface="Times New Roman" panose="02020603050405020304" pitchFamily="18" charset="0"/>
            </a:endParaRPr>
          </a:p>
          <a:p>
            <a:pPr algn="just"/>
            <a:r>
              <a:rPr lang="ru-RU" sz="1100" b="1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Команда проекта</a:t>
            </a:r>
            <a:r>
              <a:rPr lang="ru-RU" sz="1100" u="sng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:  </a:t>
            </a:r>
            <a:r>
              <a:rPr lang="ru-RU" sz="1100" dirty="0" smtClean="0">
                <a:cs typeface="Times New Roman" panose="02020603050405020304" pitchFamily="18" charset="0"/>
              </a:rPr>
              <a:t>зам</a:t>
            </a:r>
            <a:r>
              <a:rPr lang="ru-RU" sz="1100" dirty="0">
                <a:cs typeface="Times New Roman" panose="02020603050405020304" pitchFamily="18" charset="0"/>
              </a:rPr>
              <a:t>. директора по </a:t>
            </a:r>
            <a:r>
              <a:rPr lang="ru-RU" sz="1100" dirty="0" smtClean="0">
                <a:cs typeface="Times New Roman" panose="02020603050405020304" pitchFamily="18" charset="0"/>
              </a:rPr>
              <a:t>АХР </a:t>
            </a:r>
            <a:r>
              <a:rPr lang="ru-RU" sz="1100" dirty="0">
                <a:cs typeface="Times New Roman" panose="02020603050405020304" pitchFamily="18" charset="0"/>
              </a:rPr>
              <a:t>муниципальной бюджетной гимназии №34 г</a:t>
            </a:r>
            <a:r>
              <a:rPr lang="ru-RU" sz="1100" dirty="0" smtClean="0">
                <a:cs typeface="Times New Roman" panose="02020603050405020304" pitchFamily="18" charset="0"/>
              </a:rPr>
              <a:t>. Орла  </a:t>
            </a:r>
            <a:r>
              <a:rPr lang="ru-RU" sz="1100" dirty="0">
                <a:cs typeface="Times New Roman" panose="02020603050405020304" pitchFamily="18" charset="0"/>
              </a:rPr>
              <a:t>Трошин </a:t>
            </a:r>
            <a:r>
              <a:rPr lang="ru-RU" sz="1100" dirty="0" smtClean="0">
                <a:cs typeface="Times New Roman" panose="02020603050405020304" pitchFamily="18" charset="0"/>
              </a:rPr>
              <a:t>Н.М., </a:t>
            </a:r>
            <a:r>
              <a:rPr lang="ru-RU" sz="1100" dirty="0">
                <a:cs typeface="Times New Roman" panose="02020603050405020304" pitchFamily="18" charset="0"/>
              </a:rPr>
              <a:t>зам. директора по </a:t>
            </a:r>
            <a:r>
              <a:rPr lang="ru-RU" sz="1100" dirty="0" smtClean="0">
                <a:cs typeface="Times New Roman" panose="02020603050405020304" pitchFamily="18" charset="0"/>
              </a:rPr>
              <a:t>УВР </a:t>
            </a:r>
            <a:r>
              <a:rPr lang="ru-RU" sz="1100" dirty="0">
                <a:cs typeface="Times New Roman" panose="02020603050405020304" pitchFamily="18" charset="0"/>
              </a:rPr>
              <a:t>Сергеева </a:t>
            </a:r>
            <a:r>
              <a:rPr lang="ru-RU" sz="1100" dirty="0" smtClean="0">
                <a:cs typeface="Times New Roman" panose="02020603050405020304" pitchFamily="18" charset="0"/>
              </a:rPr>
              <a:t>И</a:t>
            </a:r>
            <a:r>
              <a:rPr lang="ru-RU" sz="1100" dirty="0">
                <a:cs typeface="Times New Roman" panose="02020603050405020304" pitchFamily="18" charset="0"/>
              </a:rPr>
              <a:t>. </a:t>
            </a:r>
            <a:r>
              <a:rPr lang="ru-RU" sz="1100" dirty="0" smtClean="0">
                <a:cs typeface="Times New Roman" panose="02020603050405020304" pitchFamily="18" charset="0"/>
              </a:rPr>
              <a:t>В.</a:t>
            </a:r>
          </a:p>
          <a:p>
            <a:pPr algn="just"/>
            <a:r>
              <a:rPr lang="ru-RU" sz="1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Эксперты: </a:t>
            </a:r>
            <a:r>
              <a:rPr lang="ru-RU" sz="1100" dirty="0" smtClean="0">
                <a:cs typeface="Times New Roman" panose="02020603050405020304" pitchFamily="18" charset="0"/>
              </a:rPr>
              <a:t>Мельникова Г. А.,  начальник отдела бухгалтерского обслуживания ОО Заводского района, </a:t>
            </a:r>
            <a:r>
              <a:rPr lang="ru-RU" sz="1100" dirty="0" err="1" smtClean="0"/>
              <a:t>Посылаева</a:t>
            </a:r>
            <a:r>
              <a:rPr lang="ru-RU" sz="1100" dirty="0"/>
              <a:t> </a:t>
            </a:r>
            <a:r>
              <a:rPr lang="ru-RU" sz="1100" dirty="0" smtClean="0"/>
              <a:t>И.Н., </a:t>
            </a:r>
            <a:r>
              <a:rPr lang="ru-RU" sz="1100" dirty="0"/>
              <a:t>директор муниципального казённого учреждения </a:t>
            </a:r>
            <a:r>
              <a:rPr lang="ru-RU" sz="1100" dirty="0" smtClean="0"/>
              <a:t>«Централизованная </a:t>
            </a:r>
            <a:r>
              <a:rPr lang="ru-RU" sz="1100" dirty="0"/>
              <a:t>бухгалтерия образовательных учреждений города </a:t>
            </a:r>
            <a:r>
              <a:rPr lang="ru-RU" sz="1100" dirty="0" smtClean="0"/>
              <a:t>Орла».</a:t>
            </a:r>
            <a:endParaRPr lang="ru-RU" sz="1100" dirty="0"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37199" y="1085356"/>
            <a:ext cx="5629404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cs typeface="Times New Roman" panose="02020603050405020304" pitchFamily="18" charset="0"/>
              </a:rPr>
              <a:t>Ключевой риск</a:t>
            </a:r>
            <a:r>
              <a:rPr lang="ru-RU" sz="1100" dirty="0" smtClean="0">
                <a:cs typeface="Times New Roman" panose="02020603050405020304" pitchFamily="18" charset="0"/>
              </a:rPr>
              <a:t>: неудовлетворенность заказчика процессом обеспечения горячим питанием вследствие увеличения нагрузки на сотрудников пищеблока</a:t>
            </a:r>
          </a:p>
          <a:p>
            <a:pPr algn="just"/>
            <a:r>
              <a:rPr lang="ru-RU" sz="1100" b="1" dirty="0" smtClean="0">
                <a:cs typeface="Times New Roman" panose="02020603050405020304" pitchFamily="18" charset="0"/>
              </a:rPr>
              <a:t>Проблемы:</a:t>
            </a:r>
          </a:p>
          <a:p>
            <a:pPr marL="228600" indent="-228600" algn="just">
              <a:buAutoNum type="arabicPeriod"/>
            </a:pPr>
            <a:r>
              <a:rPr lang="ru-RU" sz="1100" dirty="0" smtClean="0">
                <a:cs typeface="Times New Roman" panose="02020603050405020304" pitchFamily="18" charset="0"/>
              </a:rPr>
              <a:t>Большие временные затраты на процесс приготовления питания.</a:t>
            </a:r>
          </a:p>
          <a:p>
            <a:pPr marL="228600" indent="-228600" algn="just">
              <a:buAutoNum type="arabicPeriod"/>
            </a:pPr>
            <a:r>
              <a:rPr lang="ru-RU" sz="1100" dirty="0" smtClean="0">
                <a:cs typeface="Times New Roman" panose="02020603050405020304" pitchFamily="18" charset="0"/>
              </a:rPr>
              <a:t>Значительный временной промежуток на процесс обслуживания обучающихся, охваченных горячим питанием.</a:t>
            </a:r>
          </a:p>
          <a:p>
            <a:pPr marL="228600" indent="-228600" algn="just">
              <a:buAutoNum type="arabicPeriod"/>
            </a:pPr>
            <a:r>
              <a:rPr lang="ru-RU" sz="1100" dirty="0" smtClean="0">
                <a:cs typeface="Times New Roman" panose="02020603050405020304" pitchFamily="18" charset="0"/>
              </a:rPr>
              <a:t>Излишнее количество ненужных перемещений  сотрудников пищеблока (экономика и эргономика)</a:t>
            </a:r>
          </a:p>
          <a:p>
            <a:pPr marL="228600" indent="-228600" algn="just">
              <a:buAutoNum type="arabicPeriod"/>
            </a:pPr>
            <a:r>
              <a:rPr lang="ru-RU" sz="1100" dirty="0" smtClean="0">
                <a:cs typeface="Times New Roman" panose="02020603050405020304" pitchFamily="18" charset="0"/>
              </a:rPr>
              <a:t>Необоснованная транспортировка блюд горячего питания</a:t>
            </a:r>
          </a:p>
          <a:p>
            <a:pPr marL="228600" indent="-228600" algn="just">
              <a:buAutoNum type="arabicPeriod"/>
            </a:pPr>
            <a:r>
              <a:rPr lang="ru-RU" sz="1100" dirty="0" smtClean="0">
                <a:cs typeface="Times New Roman" panose="02020603050405020304" pitchFamily="18" charset="0"/>
              </a:rPr>
              <a:t>Время простоя сотрудников пищеблока из-за несовершенства полного цикла производства горячих блюд</a:t>
            </a:r>
          </a:p>
          <a:p>
            <a:pPr algn="just"/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91125" y="3788779"/>
            <a:ext cx="580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86952"/>
              </p:ext>
            </p:extLst>
          </p:nvPr>
        </p:nvGraphicFramePr>
        <p:xfrm>
          <a:off x="445613" y="3753849"/>
          <a:ext cx="5057219" cy="247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55"/>
                <a:gridCol w="1106233"/>
                <a:gridCol w="1061931"/>
              </a:tblGrid>
              <a:tr h="44704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Наименование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цели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Текущий</a:t>
                      </a:r>
                      <a:r>
                        <a:rPr lang="ru-RU" sz="12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Целевой </a:t>
                      </a:r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04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Сокращение времени процесса приготовления горячего питания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6ч.28 мин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3ч.04мин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04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Уменьшение использования ручного труда сотрудниками пищеблока (мин.)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04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Сокращение временного промежутка при выдаче готовых блюд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(мин.,1 поток)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0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Уменьшение времени простоя сотрудников пищеблока(мин.)</a:t>
                      </a: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14185" y="3788779"/>
            <a:ext cx="58799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AutoNum type="arabicPeriod"/>
            </a:pPr>
            <a:r>
              <a:rPr lang="ru-RU" sz="1200" dirty="0" smtClean="0">
                <a:cs typeface="Times New Roman" panose="02020603050405020304" pitchFamily="18" charset="0"/>
              </a:rPr>
              <a:t>Старт проекта  - 15.07.2021г.</a:t>
            </a:r>
          </a:p>
          <a:p>
            <a:pPr marL="228600" indent="-228600" algn="just">
              <a:buAutoNum type="arabicPeriod"/>
            </a:pPr>
            <a:r>
              <a:rPr lang="ru-RU" sz="1200" dirty="0" smtClean="0">
                <a:cs typeface="Times New Roman" panose="02020603050405020304" pitchFamily="18" charset="0"/>
              </a:rPr>
              <a:t>Диагностика и целевое состояние -15.07.2021-28.07.2021</a:t>
            </a:r>
          </a:p>
          <a:p>
            <a:pPr algn="just"/>
            <a:r>
              <a:rPr lang="ru-RU" sz="1200" dirty="0" smtClean="0">
                <a:cs typeface="Times New Roman" panose="02020603050405020304" pitchFamily="18" charset="0"/>
              </a:rPr>
              <a:t>      - Разработка текущей карты процесса -15.07.2021-22.07.2021 </a:t>
            </a:r>
          </a:p>
          <a:p>
            <a:pPr algn="just"/>
            <a:r>
              <a:rPr lang="ru-RU" sz="1200" dirty="0"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cs typeface="Times New Roman" panose="02020603050405020304" pitchFamily="18" charset="0"/>
              </a:rPr>
              <a:t>     - Разработка целевой карты процесса - 23.07.2021-28.07.2021</a:t>
            </a:r>
          </a:p>
          <a:p>
            <a:pPr algn="just"/>
            <a:r>
              <a:rPr lang="ru-RU" sz="1200" dirty="0" smtClean="0">
                <a:cs typeface="Times New Roman" panose="02020603050405020304" pitchFamily="18" charset="0"/>
              </a:rPr>
              <a:t>3. Внедрение улучшений - 02.08.2021-17.12.2021</a:t>
            </a:r>
          </a:p>
          <a:p>
            <a:pPr algn="just"/>
            <a:r>
              <a:rPr lang="ru-RU" sz="1200" dirty="0"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cs typeface="Times New Roman" panose="02020603050405020304" pitchFamily="18" charset="0"/>
              </a:rPr>
              <a:t>    - Совещание  по защите подходов внедрения - 02.08.2021</a:t>
            </a:r>
          </a:p>
          <a:p>
            <a:pPr algn="just"/>
            <a:r>
              <a:rPr lang="ru-RU" sz="1200" dirty="0" smtClean="0">
                <a:cs typeface="Times New Roman" panose="02020603050405020304" pitchFamily="18" charset="0"/>
              </a:rPr>
              <a:t>     - Определение перечня мероприятий по реализации проекта - 03.08.2021-10.08.2021</a:t>
            </a:r>
          </a:p>
          <a:p>
            <a:pPr algn="just"/>
            <a:r>
              <a:rPr lang="ru-RU" sz="1200" dirty="0"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cs typeface="Times New Roman" panose="02020603050405020304" pitchFamily="18" charset="0"/>
              </a:rPr>
              <a:t>    - Внедрение  и проведение мероприятий по достижению целей проекта – 16.08.2021-10.12.2021</a:t>
            </a:r>
          </a:p>
          <a:p>
            <a:pPr algn="just"/>
            <a:r>
              <a:rPr lang="ru-RU" sz="1200" dirty="0"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cs typeface="Times New Roman" panose="02020603050405020304" pitchFamily="18" charset="0"/>
              </a:rPr>
              <a:t>    - Обучение участников процесса – 13.12.2021-17.12.2021</a:t>
            </a:r>
          </a:p>
          <a:p>
            <a:pPr algn="just"/>
            <a:r>
              <a:rPr lang="ru-RU" sz="1200" dirty="0" smtClean="0">
                <a:cs typeface="Times New Roman" panose="02020603050405020304" pitchFamily="18" charset="0"/>
              </a:rPr>
              <a:t>4. Закрепление результатов и закрытие проекта  - 30.12.2021</a:t>
            </a:r>
          </a:p>
          <a:p>
            <a:pPr algn="just"/>
            <a:r>
              <a:rPr lang="ru-RU" sz="1200" dirty="0" smtClean="0">
                <a:cs typeface="Times New Roman" panose="02020603050405020304" pitchFamily="18" charset="0"/>
              </a:rPr>
              <a:t>     - Завершающее совещание -31.12.2021</a:t>
            </a:r>
          </a:p>
          <a:p>
            <a:pPr algn="just"/>
            <a:r>
              <a:rPr lang="ru-RU" sz="1200" dirty="0" smtClean="0">
                <a:cs typeface="Times New Roman" panose="02020603050405020304" pitchFamily="18" charset="0"/>
              </a:rPr>
              <a:t>5. Закрытие  проекта – 31.12.2021</a:t>
            </a:r>
          </a:p>
          <a:p>
            <a:pPr algn="just"/>
            <a:endParaRPr lang="ru-RU" sz="1200" dirty="0">
              <a:cs typeface="Times New Roman" panose="02020603050405020304" pitchFamily="18" charset="0"/>
            </a:endParaRPr>
          </a:p>
        </p:txBody>
      </p:sp>
      <p:pic>
        <p:nvPicPr>
          <p:cNvPr id="18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075" y="127511"/>
            <a:ext cx="2907077" cy="60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2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5" y="226091"/>
            <a:ext cx="9687555" cy="849674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«Оптимизация процесса обеспечения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горячим питанием»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4676" y="4104721"/>
            <a:ext cx="4216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Алферова Юлия Владимировна,</a:t>
            </a:r>
          </a:p>
          <a:p>
            <a:r>
              <a:rPr lang="ru-RU" dirty="0">
                <a:solidFill>
                  <a:srgbClr val="002060"/>
                </a:solidFill>
              </a:rPr>
              <a:t>директор </a:t>
            </a:r>
            <a:r>
              <a:rPr lang="ru-RU" dirty="0" smtClean="0">
                <a:solidFill>
                  <a:srgbClr val="002060"/>
                </a:solidFill>
              </a:rPr>
              <a:t>МБОУ -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гимназии </a:t>
            </a:r>
            <a:r>
              <a:rPr lang="ru-RU" dirty="0">
                <a:solidFill>
                  <a:srgbClr val="002060"/>
                </a:solidFill>
              </a:rPr>
              <a:t>№34 г. </a:t>
            </a:r>
            <a:r>
              <a:rPr lang="ru-RU" dirty="0" smtClean="0">
                <a:solidFill>
                  <a:srgbClr val="002060"/>
                </a:solidFill>
              </a:rPr>
              <a:t>Орла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Роль:  </a:t>
            </a:r>
            <a:r>
              <a:rPr lang="ru-RU" dirty="0" smtClean="0">
                <a:solidFill>
                  <a:srgbClr val="002060"/>
                </a:solidFill>
              </a:rPr>
              <a:t>руководитель проекта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0005" y="54747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Трошин Николай Михайлович,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заместитель директора по </a:t>
            </a:r>
            <a:r>
              <a:rPr lang="ru-RU" dirty="0" smtClean="0">
                <a:solidFill>
                  <a:srgbClr val="002060"/>
                </a:solidFill>
              </a:rPr>
              <a:t>УВР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Роль: основной исполнитель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90567" y="5308029"/>
            <a:ext cx="3700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Сергеева Ирина Владимировна,</a:t>
            </a:r>
          </a:p>
          <a:p>
            <a:r>
              <a:rPr lang="ru-RU" dirty="0">
                <a:solidFill>
                  <a:srgbClr val="002060"/>
                </a:solidFill>
              </a:rPr>
              <a:t>заместитель директора по </a:t>
            </a:r>
            <a:r>
              <a:rPr lang="ru-RU" dirty="0" smtClean="0">
                <a:solidFill>
                  <a:srgbClr val="002060"/>
                </a:solidFill>
              </a:rPr>
              <a:t>УВР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Роль: технический специалист</a:t>
            </a:r>
            <a:endParaRPr lang="ru-RU" dirty="0"/>
          </a:p>
        </p:txBody>
      </p:sp>
      <p:pic>
        <p:nvPicPr>
          <p:cNvPr id="3074" name="Picture 2" descr="C:\Users\Sergeeva\Desktop\bRYS3l87B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024" y="1386224"/>
            <a:ext cx="2593655" cy="249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ergeeva\Desktop\T8An7AVZH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42" y="2727369"/>
            <a:ext cx="1853217" cy="266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ergeeva\Desktop\Oaic84SX04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20" y="2779413"/>
            <a:ext cx="1837931" cy="252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6091"/>
            <a:ext cx="2907077" cy="8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22400" y="867927"/>
            <a:ext cx="5445077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Aft>
                <a:spcPts val="0"/>
              </a:spcAft>
            </a:pP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5500" y="315203"/>
            <a:ext cx="3878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Карта текущего состояния процесса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748" y="2032430"/>
            <a:ext cx="289653" cy="1499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Aft>
                <a:spcPts val="0"/>
              </a:spcAft>
            </a:pPr>
            <a:r>
              <a:rPr lang="ru-RU" sz="1600" kern="12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вход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AutoShape 169"/>
          <p:cNvSpPr>
            <a:spLocks noChangeArrowheads="1"/>
          </p:cNvSpPr>
          <p:nvPr/>
        </p:nvSpPr>
        <p:spPr bwMode="auto">
          <a:xfrm>
            <a:off x="8697817" y="2580804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10-конечная звезда 7"/>
          <p:cNvSpPr/>
          <p:nvPr/>
        </p:nvSpPr>
        <p:spPr>
          <a:xfrm>
            <a:off x="5850593" y="5868117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10-конечная звезда 8"/>
          <p:cNvSpPr/>
          <p:nvPr/>
        </p:nvSpPr>
        <p:spPr>
          <a:xfrm>
            <a:off x="5864487" y="4507144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434598"/>
              </p:ext>
            </p:extLst>
          </p:nvPr>
        </p:nvGraphicFramePr>
        <p:xfrm>
          <a:off x="818986" y="1552498"/>
          <a:ext cx="1522361" cy="2299808"/>
        </p:xfrm>
        <a:graphic>
          <a:graphicData uri="http://schemas.openxmlformats.org/drawingml/2006/table">
            <a:tbl>
              <a:tblPr/>
              <a:tblGrid>
                <a:gridCol w="1522361">
                  <a:extLst>
                    <a:ext uri="{9D8B030D-6E8A-4147-A177-3AD203B41FA5}">
                      <a16:colId xmlns="" xmlns:a16="http://schemas.microsoft.com/office/drawing/2014/main" val="1848246996"/>
                    </a:ext>
                  </a:extLst>
                </a:gridCol>
              </a:tblGrid>
              <a:tr h="614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Сотрудники пищеблока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7159022"/>
                  </a:ext>
                </a:extLst>
              </a:tr>
              <a:tr h="134020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Приготовление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готовых блюд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7900624"/>
                  </a:ext>
                </a:extLst>
              </a:tr>
              <a:tr h="3453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3ч 30 минут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7844603"/>
                  </a:ext>
                </a:extLst>
              </a:tr>
            </a:tbl>
          </a:graphicData>
        </a:graphic>
      </p:graphicFrame>
      <p:sp>
        <p:nvSpPr>
          <p:cNvPr id="12" name="AutoShape 169"/>
          <p:cNvSpPr>
            <a:spLocks noChangeArrowheads="1"/>
          </p:cNvSpPr>
          <p:nvPr/>
        </p:nvSpPr>
        <p:spPr bwMode="auto">
          <a:xfrm>
            <a:off x="2381451" y="2603019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5" name="10-конечная звезда 14"/>
          <p:cNvSpPr/>
          <p:nvPr/>
        </p:nvSpPr>
        <p:spPr>
          <a:xfrm>
            <a:off x="1675380" y="3791714"/>
            <a:ext cx="427197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17" name="AutoShape 169"/>
          <p:cNvSpPr>
            <a:spLocks noChangeArrowheads="1"/>
          </p:cNvSpPr>
          <p:nvPr/>
        </p:nvSpPr>
        <p:spPr bwMode="auto">
          <a:xfrm>
            <a:off x="10852639" y="2537097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451969"/>
              </p:ext>
            </p:extLst>
          </p:nvPr>
        </p:nvGraphicFramePr>
        <p:xfrm>
          <a:off x="2843637" y="1511071"/>
          <a:ext cx="1508443" cy="2359792"/>
        </p:xfrm>
        <a:graphic>
          <a:graphicData uri="http://schemas.openxmlformats.org/drawingml/2006/table">
            <a:tbl>
              <a:tblPr/>
              <a:tblGrid>
                <a:gridCol w="1508443">
                  <a:extLst>
                    <a:ext uri="{9D8B030D-6E8A-4147-A177-3AD203B41FA5}">
                      <a16:colId xmlns="" xmlns:a16="http://schemas.microsoft.com/office/drawing/2014/main" val="1359398178"/>
                    </a:ext>
                  </a:extLst>
                </a:gridCol>
              </a:tblGrid>
              <a:tr h="6290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Сотрудники пищеблока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(повар)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0122385"/>
                  </a:ext>
                </a:extLst>
              </a:tr>
              <a:tr h="13560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порций на окне раздачи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2680700"/>
                  </a:ext>
                </a:extLst>
              </a:tr>
              <a:tr h="374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минут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1530915"/>
                  </a:ext>
                </a:extLst>
              </a:tr>
            </a:tbl>
          </a:graphicData>
        </a:graphic>
      </p:graphicFrame>
      <p:sp>
        <p:nvSpPr>
          <p:cNvPr id="21" name="AutoShape 169"/>
          <p:cNvSpPr>
            <a:spLocks noChangeArrowheads="1"/>
          </p:cNvSpPr>
          <p:nvPr/>
        </p:nvSpPr>
        <p:spPr bwMode="auto">
          <a:xfrm>
            <a:off x="4380832" y="2561389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2" name="10-конечная звезда 21"/>
          <p:cNvSpPr/>
          <p:nvPr/>
        </p:nvSpPr>
        <p:spPr>
          <a:xfrm>
            <a:off x="3582056" y="3791714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10-конечная звезда 22"/>
          <p:cNvSpPr/>
          <p:nvPr/>
        </p:nvSpPr>
        <p:spPr>
          <a:xfrm>
            <a:off x="5850593" y="5395582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517144"/>
              </p:ext>
            </p:extLst>
          </p:nvPr>
        </p:nvGraphicFramePr>
        <p:xfrm>
          <a:off x="7035284" y="1545849"/>
          <a:ext cx="1596881" cy="2341830"/>
        </p:xfrm>
        <a:graphic>
          <a:graphicData uri="http://schemas.openxmlformats.org/drawingml/2006/table">
            <a:tbl>
              <a:tblPr/>
              <a:tblGrid>
                <a:gridCol w="1596881">
                  <a:extLst>
                    <a:ext uri="{9D8B030D-6E8A-4147-A177-3AD203B41FA5}">
                      <a16:colId xmlns="" xmlns:a16="http://schemas.microsoft.com/office/drawing/2014/main" val="3039344413"/>
                    </a:ext>
                  </a:extLst>
                </a:gridCol>
              </a:tblGrid>
              <a:tr h="6675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 человек/смена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2305482"/>
                  </a:ext>
                </a:extLst>
              </a:tr>
              <a:tr h="132582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Прием пищи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988718"/>
                  </a:ext>
                </a:extLst>
              </a:tr>
              <a:tr h="3484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мин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83545"/>
                  </a:ext>
                </a:extLst>
              </a:tr>
            </a:tbl>
          </a:graphicData>
        </a:graphic>
      </p:graphicFrame>
      <p:sp>
        <p:nvSpPr>
          <p:cNvPr id="25" name="AutoShape 169"/>
          <p:cNvSpPr>
            <a:spLocks noChangeArrowheads="1"/>
          </p:cNvSpPr>
          <p:nvPr/>
        </p:nvSpPr>
        <p:spPr bwMode="auto">
          <a:xfrm>
            <a:off x="6511107" y="2615776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6" name="10-конечная звезда 25"/>
          <p:cNvSpPr/>
          <p:nvPr/>
        </p:nvSpPr>
        <p:spPr>
          <a:xfrm>
            <a:off x="5864487" y="4963573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12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10-конечная звезда 26"/>
          <p:cNvSpPr/>
          <p:nvPr/>
        </p:nvSpPr>
        <p:spPr>
          <a:xfrm>
            <a:off x="8349643" y="3773551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316941"/>
              </p:ext>
            </p:extLst>
          </p:nvPr>
        </p:nvGraphicFramePr>
        <p:xfrm>
          <a:off x="9269181" y="1584290"/>
          <a:ext cx="1481451" cy="2342257"/>
        </p:xfrm>
        <a:graphic>
          <a:graphicData uri="http://schemas.openxmlformats.org/drawingml/2006/table">
            <a:tbl>
              <a:tblPr/>
              <a:tblGrid>
                <a:gridCol w="1481451">
                  <a:extLst>
                    <a:ext uri="{9D8B030D-6E8A-4147-A177-3AD203B41FA5}">
                      <a16:colId xmlns="" xmlns:a16="http://schemas.microsoft.com/office/drawing/2014/main" val="173795129"/>
                    </a:ext>
                  </a:extLst>
                </a:gridCol>
              </a:tblGrid>
              <a:tr h="578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6960604"/>
                  </a:ext>
                </a:extLst>
              </a:tr>
              <a:tr h="13769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Уборка использованной посуды со столов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9514349"/>
                  </a:ext>
                </a:extLst>
              </a:tr>
              <a:tr h="387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мин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8742717"/>
                  </a:ext>
                </a:extLst>
              </a:tr>
            </a:tbl>
          </a:graphicData>
        </a:graphic>
      </p:graphicFrame>
      <p:sp>
        <p:nvSpPr>
          <p:cNvPr id="29" name="AutoShape 169"/>
          <p:cNvSpPr>
            <a:spLocks noChangeArrowheads="1"/>
          </p:cNvSpPr>
          <p:nvPr/>
        </p:nvSpPr>
        <p:spPr bwMode="auto">
          <a:xfrm>
            <a:off x="13077825" y="4939761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305874" y="4390274"/>
            <a:ext cx="5581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dirty="0"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cs typeface="Times New Roman" panose="02020603050405020304" pitchFamily="18" charset="0"/>
              </a:rPr>
              <a:t> Большие временные затраты на процесс приготовления горячего питания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05871" y="4980004"/>
            <a:ext cx="4978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cs typeface="Times New Roman" panose="02020603050405020304" pitchFamily="18" charset="0"/>
              </a:rPr>
              <a:t>Значительный временной  промежуток на процесс обслуживания обучающихся, охваченных горячим питанием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633930"/>
              </p:ext>
            </p:extLst>
          </p:nvPr>
        </p:nvGraphicFramePr>
        <p:xfrm>
          <a:off x="924256" y="4356854"/>
          <a:ext cx="1391920" cy="1957891"/>
        </p:xfrm>
        <a:graphic>
          <a:graphicData uri="http://schemas.openxmlformats.org/drawingml/2006/table">
            <a:tbl>
              <a:tblPr/>
              <a:tblGrid>
                <a:gridCol w="1391920">
                  <a:extLst>
                    <a:ext uri="{9D8B030D-6E8A-4147-A177-3AD203B41FA5}">
                      <a16:colId xmlns="" xmlns:a16="http://schemas.microsoft.com/office/drawing/2014/main" val="173795129"/>
                    </a:ext>
                  </a:extLst>
                </a:gridCol>
              </a:tblGrid>
              <a:tr h="5486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Сотрудники пищеблока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(посудомойщицы)</a:t>
                      </a:r>
                      <a:endParaRPr lang="en-US" sz="11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6960604"/>
                  </a:ext>
                </a:extLst>
              </a:tr>
              <a:tr h="98615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Мытье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посуды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9514349"/>
                  </a:ext>
                </a:extLst>
              </a:tr>
              <a:tr h="4231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2ч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8742717"/>
                  </a:ext>
                </a:extLst>
              </a:tr>
            </a:tbl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3078467" y="4599395"/>
            <a:ext cx="292768" cy="1499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Aft>
                <a:spcPts val="0"/>
              </a:spcAft>
            </a:pPr>
            <a:r>
              <a:rPr lang="ru-RU" sz="1600" kern="12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Выход</a:t>
            </a:r>
            <a:endParaRPr lang="ru-RU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05870" y="5868438"/>
            <a:ext cx="5342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Время простоя сотрудников пищеблока из-за несовершенства  полного цикла </a:t>
            </a:r>
          </a:p>
          <a:p>
            <a:r>
              <a:rPr lang="ru-RU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производства горячих блюд </a:t>
            </a:r>
            <a:endParaRPr lang="ru-RU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10-конечная звезда 39"/>
          <p:cNvSpPr/>
          <p:nvPr/>
        </p:nvSpPr>
        <p:spPr>
          <a:xfrm>
            <a:off x="3999832" y="3791714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10-конечная звезда 43"/>
          <p:cNvSpPr/>
          <p:nvPr/>
        </p:nvSpPr>
        <p:spPr>
          <a:xfrm>
            <a:off x="1734911" y="6190302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419234"/>
              </p:ext>
            </p:extLst>
          </p:nvPr>
        </p:nvGraphicFramePr>
        <p:xfrm>
          <a:off x="4923433" y="1572030"/>
          <a:ext cx="1508443" cy="2309597"/>
        </p:xfrm>
        <a:graphic>
          <a:graphicData uri="http://schemas.openxmlformats.org/drawingml/2006/table">
            <a:tbl>
              <a:tblPr/>
              <a:tblGrid>
                <a:gridCol w="1508443">
                  <a:extLst>
                    <a:ext uri="{9D8B030D-6E8A-4147-A177-3AD203B41FA5}">
                      <a16:colId xmlns="" xmlns:a16="http://schemas.microsoft.com/office/drawing/2014/main" val="1359398178"/>
                    </a:ext>
                  </a:extLst>
                </a:gridCol>
              </a:tblGrid>
              <a:tr h="6290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Дежурные по столовой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0122385"/>
                  </a:ext>
                </a:extLst>
              </a:tr>
              <a:tr h="13058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Сервировка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столов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(разнос порций по столам)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2680700"/>
                  </a:ext>
                </a:extLst>
              </a:tr>
              <a:tr h="374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минут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1530915"/>
                  </a:ext>
                </a:extLst>
              </a:tr>
            </a:tbl>
          </a:graphicData>
        </a:graphic>
      </p:graphicFrame>
      <p:sp>
        <p:nvSpPr>
          <p:cNvPr id="47" name="10-конечная звезда 46"/>
          <p:cNvSpPr/>
          <p:nvPr/>
        </p:nvSpPr>
        <p:spPr>
          <a:xfrm>
            <a:off x="5777767" y="3773551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5871" y="5441669"/>
            <a:ext cx="4723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Излишнее количество ненужных перемещений сотрудников пищеблока (экономика и эргономика), большой объем ручного труда</a:t>
            </a:r>
            <a:endParaRPr lang="ru-RU" sz="1200" dirty="0"/>
          </a:p>
        </p:txBody>
      </p:sp>
      <p:sp>
        <p:nvSpPr>
          <p:cNvPr id="48" name="10-конечная звезда 47"/>
          <p:cNvSpPr/>
          <p:nvPr/>
        </p:nvSpPr>
        <p:spPr>
          <a:xfrm>
            <a:off x="6217947" y="3773551"/>
            <a:ext cx="381000" cy="40957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81" y="3779808"/>
            <a:ext cx="401639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8526" y="950110"/>
            <a:ext cx="4705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Microsoft Sans Serif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Время протекания процесса: </a:t>
            </a:r>
            <a:r>
              <a:rPr lang="ru-RU" sz="1600" dirty="0" smtClean="0">
                <a:solidFill>
                  <a:srgbClr val="002060"/>
                </a:solidFill>
                <a:latin typeface="Microsoft Sans Serif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часов  </a:t>
            </a:r>
            <a:r>
              <a:rPr lang="ru-RU" sz="1600" dirty="0">
                <a:solidFill>
                  <a:srgbClr val="002060"/>
                </a:solidFill>
                <a:latin typeface="Microsoft Sans Serif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 мину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38" y="253888"/>
            <a:ext cx="2907077" cy="77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26255" y="896695"/>
            <a:ext cx="4383548" cy="5029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Microsoft Sans Serif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Время протекания процесса: </a:t>
            </a:r>
            <a:r>
              <a:rPr lang="ru-RU" sz="1400" dirty="0" smtClean="0">
                <a:solidFill>
                  <a:srgbClr val="002060"/>
                </a:solidFill>
                <a:latin typeface="Microsoft Sans Serif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часа  4 минуты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9380" y="315203"/>
            <a:ext cx="3890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Карта целевого состояния процесса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748" y="2032430"/>
            <a:ext cx="289653" cy="1499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Aft>
                <a:spcPts val="0"/>
              </a:spcAft>
            </a:pPr>
            <a:r>
              <a:rPr lang="ru-RU" sz="1600" kern="12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вход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AutoShape 169"/>
          <p:cNvSpPr>
            <a:spLocks noChangeArrowheads="1"/>
          </p:cNvSpPr>
          <p:nvPr/>
        </p:nvSpPr>
        <p:spPr bwMode="auto">
          <a:xfrm>
            <a:off x="8697817" y="2580804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789758"/>
              </p:ext>
            </p:extLst>
          </p:nvPr>
        </p:nvGraphicFramePr>
        <p:xfrm>
          <a:off x="818986" y="1552498"/>
          <a:ext cx="1522361" cy="2364354"/>
        </p:xfrm>
        <a:graphic>
          <a:graphicData uri="http://schemas.openxmlformats.org/drawingml/2006/table">
            <a:tbl>
              <a:tblPr/>
              <a:tblGrid>
                <a:gridCol w="1522361">
                  <a:extLst>
                    <a:ext uri="{9D8B030D-6E8A-4147-A177-3AD203B41FA5}">
                      <a16:colId xmlns="" xmlns:a16="http://schemas.microsoft.com/office/drawing/2014/main" val="1848246996"/>
                    </a:ext>
                  </a:extLst>
                </a:gridCol>
              </a:tblGrid>
              <a:tr h="614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Сотрудники пищеблока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57159022"/>
                  </a:ext>
                </a:extLst>
              </a:tr>
              <a:tr h="140474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Приготовление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готовых блюд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7900624"/>
                  </a:ext>
                </a:extLst>
              </a:tr>
              <a:tr h="3453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7844603"/>
                  </a:ext>
                </a:extLst>
              </a:tr>
            </a:tbl>
          </a:graphicData>
        </a:graphic>
      </p:graphicFrame>
      <p:sp>
        <p:nvSpPr>
          <p:cNvPr id="12" name="AutoShape 169"/>
          <p:cNvSpPr>
            <a:spLocks noChangeArrowheads="1"/>
          </p:cNvSpPr>
          <p:nvPr/>
        </p:nvSpPr>
        <p:spPr bwMode="auto">
          <a:xfrm>
            <a:off x="2381451" y="2603019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AutoShape 169"/>
          <p:cNvSpPr>
            <a:spLocks noChangeArrowheads="1"/>
          </p:cNvSpPr>
          <p:nvPr/>
        </p:nvSpPr>
        <p:spPr bwMode="auto">
          <a:xfrm>
            <a:off x="10852639" y="2537097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36004"/>
              </p:ext>
            </p:extLst>
          </p:nvPr>
        </p:nvGraphicFramePr>
        <p:xfrm>
          <a:off x="2843637" y="1511077"/>
          <a:ext cx="1508443" cy="2392065"/>
        </p:xfrm>
        <a:graphic>
          <a:graphicData uri="http://schemas.openxmlformats.org/drawingml/2006/table">
            <a:tbl>
              <a:tblPr/>
              <a:tblGrid>
                <a:gridCol w="1508443">
                  <a:extLst>
                    <a:ext uri="{9D8B030D-6E8A-4147-A177-3AD203B41FA5}">
                      <a16:colId xmlns="" xmlns:a16="http://schemas.microsoft.com/office/drawing/2014/main" val="1359398178"/>
                    </a:ext>
                  </a:extLst>
                </a:gridCol>
              </a:tblGrid>
              <a:tr h="629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Сотрудники пищеблока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0122385"/>
                  </a:ext>
                </a:extLst>
              </a:tr>
              <a:tr h="1388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Линия раздачи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2680700"/>
                  </a:ext>
                </a:extLst>
              </a:tr>
              <a:tr h="374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минут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1530915"/>
                  </a:ext>
                </a:extLst>
              </a:tr>
            </a:tbl>
          </a:graphicData>
        </a:graphic>
      </p:graphicFrame>
      <p:sp>
        <p:nvSpPr>
          <p:cNvPr id="21" name="AutoShape 169"/>
          <p:cNvSpPr>
            <a:spLocks noChangeArrowheads="1"/>
          </p:cNvSpPr>
          <p:nvPr/>
        </p:nvSpPr>
        <p:spPr bwMode="auto">
          <a:xfrm>
            <a:off x="4380832" y="2561389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756033"/>
              </p:ext>
            </p:extLst>
          </p:nvPr>
        </p:nvGraphicFramePr>
        <p:xfrm>
          <a:off x="7035284" y="1545851"/>
          <a:ext cx="1596881" cy="2391448"/>
        </p:xfrm>
        <a:graphic>
          <a:graphicData uri="http://schemas.openxmlformats.org/drawingml/2006/table">
            <a:tbl>
              <a:tblPr/>
              <a:tblGrid>
                <a:gridCol w="1596881">
                  <a:extLst>
                    <a:ext uri="{9D8B030D-6E8A-4147-A177-3AD203B41FA5}">
                      <a16:colId xmlns="" xmlns:a16="http://schemas.microsoft.com/office/drawing/2014/main" val="3039344413"/>
                    </a:ext>
                  </a:extLst>
                </a:gridCol>
              </a:tblGrid>
              <a:tr h="596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 человек/смена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2305482"/>
                  </a:ext>
                </a:extLst>
              </a:tr>
              <a:tr h="140750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Прием пищи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988718"/>
                  </a:ext>
                </a:extLst>
              </a:tr>
              <a:tr h="387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мин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83545"/>
                  </a:ext>
                </a:extLst>
              </a:tr>
            </a:tbl>
          </a:graphicData>
        </a:graphic>
      </p:graphicFrame>
      <p:sp>
        <p:nvSpPr>
          <p:cNvPr id="25" name="AutoShape 169"/>
          <p:cNvSpPr>
            <a:spLocks noChangeArrowheads="1"/>
          </p:cNvSpPr>
          <p:nvPr/>
        </p:nvSpPr>
        <p:spPr bwMode="auto">
          <a:xfrm>
            <a:off x="6511107" y="2615776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460611"/>
              </p:ext>
            </p:extLst>
          </p:nvPr>
        </p:nvGraphicFramePr>
        <p:xfrm>
          <a:off x="9269181" y="1584284"/>
          <a:ext cx="1481451" cy="2363772"/>
        </p:xfrm>
        <a:graphic>
          <a:graphicData uri="http://schemas.openxmlformats.org/drawingml/2006/table">
            <a:tbl>
              <a:tblPr/>
              <a:tblGrid>
                <a:gridCol w="1481451">
                  <a:extLst>
                    <a:ext uri="{9D8B030D-6E8A-4147-A177-3AD203B41FA5}">
                      <a16:colId xmlns="" xmlns:a16="http://schemas.microsoft.com/office/drawing/2014/main" val="173795129"/>
                    </a:ext>
                  </a:extLst>
                </a:gridCol>
              </a:tblGrid>
              <a:tr h="504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6960604"/>
                  </a:ext>
                </a:extLst>
              </a:tr>
              <a:tr h="146913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Уборка использованной посуды со столов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9514349"/>
                  </a:ext>
                </a:extLst>
              </a:tr>
              <a:tr h="3900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мин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8742717"/>
                  </a:ext>
                </a:extLst>
              </a:tr>
            </a:tbl>
          </a:graphicData>
        </a:graphic>
      </p:graphicFrame>
      <p:sp>
        <p:nvSpPr>
          <p:cNvPr id="29" name="AutoShape 169"/>
          <p:cNvSpPr>
            <a:spLocks noChangeArrowheads="1"/>
          </p:cNvSpPr>
          <p:nvPr/>
        </p:nvSpPr>
        <p:spPr bwMode="auto">
          <a:xfrm>
            <a:off x="13077825" y="4939761"/>
            <a:ext cx="431800" cy="4333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EBA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305872" y="4307007"/>
            <a:ext cx="4723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cs typeface="Times New Roman" panose="02020603050405020304" pitchFamily="18" charset="0"/>
            </a:endParaRPr>
          </a:p>
          <a:p>
            <a:r>
              <a:rPr lang="ru-RU" sz="1400" dirty="0" smtClean="0"/>
              <a:t>Замена  оборудования</a:t>
            </a:r>
            <a:endParaRPr lang="ru-RU" sz="1400" dirty="0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778998"/>
              </p:ext>
            </p:extLst>
          </p:nvPr>
        </p:nvGraphicFramePr>
        <p:xfrm>
          <a:off x="924256" y="4356848"/>
          <a:ext cx="1391920" cy="2064382"/>
        </p:xfrm>
        <a:graphic>
          <a:graphicData uri="http://schemas.openxmlformats.org/drawingml/2006/table">
            <a:tbl>
              <a:tblPr/>
              <a:tblGrid>
                <a:gridCol w="1391920">
                  <a:extLst>
                    <a:ext uri="{9D8B030D-6E8A-4147-A177-3AD203B41FA5}">
                      <a16:colId xmlns="" xmlns:a16="http://schemas.microsoft.com/office/drawing/2014/main" val="173795129"/>
                    </a:ext>
                  </a:extLst>
                </a:gridCol>
              </a:tblGrid>
              <a:tr h="548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Посудомоечная машина</a:t>
                      </a:r>
                      <a:endParaRPr lang="en-US" sz="11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6960604"/>
                  </a:ext>
                </a:extLst>
              </a:tr>
              <a:tr h="114031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Мытье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посуды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9514349"/>
                  </a:ext>
                </a:extLst>
              </a:tr>
              <a:tr h="3754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мин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8742717"/>
                  </a:ext>
                </a:extLst>
              </a:tr>
            </a:tbl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3078467" y="4599395"/>
            <a:ext cx="292768" cy="1499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Aft>
                <a:spcPts val="0"/>
              </a:spcAft>
            </a:pPr>
            <a:r>
              <a:rPr lang="ru-RU" sz="1600" kern="1200" dirty="0" err="1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ыход</a:t>
            </a:r>
            <a:endParaRPr lang="ru-RU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05867" y="4865274"/>
            <a:ext cx="4393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Высокая   </a:t>
            </a:r>
            <a:r>
              <a:rPr 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скорость обслуживания  платных и льготных </a:t>
            </a:r>
            <a:endParaRPr lang="ru-RU" sz="1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категорий </a:t>
            </a:r>
            <a:r>
              <a:rPr 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8465" y="4582328"/>
            <a:ext cx="295274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961251"/>
              </p:ext>
            </p:extLst>
          </p:nvPr>
        </p:nvGraphicFramePr>
        <p:xfrm>
          <a:off x="4923433" y="1572024"/>
          <a:ext cx="1508443" cy="2352628"/>
        </p:xfrm>
        <a:graphic>
          <a:graphicData uri="http://schemas.openxmlformats.org/drawingml/2006/table">
            <a:tbl>
              <a:tblPr/>
              <a:tblGrid>
                <a:gridCol w="1508443">
                  <a:extLst>
                    <a:ext uri="{9D8B030D-6E8A-4147-A177-3AD203B41FA5}">
                      <a16:colId xmlns="" xmlns:a16="http://schemas.microsoft.com/office/drawing/2014/main" val="1359398178"/>
                    </a:ext>
                  </a:extLst>
                </a:gridCol>
              </a:tblGrid>
              <a:tr h="6290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Дежурные по столовой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0122385"/>
                  </a:ext>
                </a:extLst>
              </a:tr>
              <a:tr h="1348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Сервировка</a:t>
                      </a: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столов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(разнос порций по столам)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2680700"/>
                  </a:ext>
                </a:extLst>
              </a:tr>
              <a:tr h="374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минут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AB3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1530915"/>
                  </a:ext>
                </a:extLst>
              </a:tr>
            </a:tbl>
          </a:graphicData>
        </a:graphic>
      </p:graphicFrame>
      <p:sp>
        <p:nvSpPr>
          <p:cNvPr id="37" name="10-конечная звезда 36"/>
          <p:cNvSpPr/>
          <p:nvPr/>
        </p:nvSpPr>
        <p:spPr>
          <a:xfrm>
            <a:off x="3744608" y="3771277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10-конечная звезда 37"/>
          <p:cNvSpPr/>
          <p:nvPr/>
        </p:nvSpPr>
        <p:spPr>
          <a:xfrm>
            <a:off x="1793939" y="3810094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10-конечная звезда 40"/>
          <p:cNvSpPr/>
          <p:nvPr/>
        </p:nvSpPr>
        <p:spPr>
          <a:xfrm>
            <a:off x="1578696" y="6249086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10-конечная звезда 42"/>
          <p:cNvSpPr/>
          <p:nvPr/>
        </p:nvSpPr>
        <p:spPr>
          <a:xfrm>
            <a:off x="5697340" y="4441078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" name="10-конечная звезда 44"/>
          <p:cNvSpPr/>
          <p:nvPr/>
        </p:nvSpPr>
        <p:spPr>
          <a:xfrm>
            <a:off x="5697340" y="4850653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10-конечная звезда 48"/>
          <p:cNvSpPr/>
          <p:nvPr/>
        </p:nvSpPr>
        <p:spPr>
          <a:xfrm>
            <a:off x="6105899" y="3773412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1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64808" y="5452354"/>
            <a:ext cx="2548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Автоматизация  </a:t>
            </a:r>
            <a:r>
              <a:rPr lang="ru-RU" sz="1400" dirty="0" smtClean="0"/>
              <a:t>процесса</a:t>
            </a:r>
            <a:endParaRPr lang="ru-RU" sz="1400" dirty="0"/>
          </a:p>
        </p:txBody>
      </p:sp>
      <p:sp>
        <p:nvSpPr>
          <p:cNvPr id="50" name="10-конечная звезда 49"/>
          <p:cNvSpPr/>
          <p:nvPr/>
        </p:nvSpPr>
        <p:spPr>
          <a:xfrm>
            <a:off x="5682077" y="5386068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10-конечная звезда 50"/>
          <p:cNvSpPr/>
          <p:nvPr/>
        </p:nvSpPr>
        <p:spPr>
          <a:xfrm>
            <a:off x="2174939" y="3810094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10-конечная звезда 51"/>
          <p:cNvSpPr/>
          <p:nvPr/>
        </p:nvSpPr>
        <p:spPr>
          <a:xfrm>
            <a:off x="4190332" y="3771276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10-конечная звезда 52"/>
          <p:cNvSpPr/>
          <p:nvPr/>
        </p:nvSpPr>
        <p:spPr>
          <a:xfrm>
            <a:off x="2007903" y="6254630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10-конечная звезда 32"/>
          <p:cNvSpPr/>
          <p:nvPr/>
        </p:nvSpPr>
        <p:spPr>
          <a:xfrm>
            <a:off x="10202083" y="3851794"/>
            <a:ext cx="381000" cy="409575"/>
          </a:xfrm>
          <a:prstGeom prst="star10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fontAlgn="base"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9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6091"/>
            <a:ext cx="2907077" cy="79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1" y="352429"/>
            <a:ext cx="9159875" cy="1111845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Проект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 smtClean="0">
                <a:solidFill>
                  <a:srgbClr val="002060"/>
                </a:solidFill>
              </a:rPr>
              <a:t>Оптимизация </a:t>
            </a:r>
            <a:r>
              <a:rPr lang="ru-RU" sz="1800" b="1" dirty="0">
                <a:solidFill>
                  <a:srgbClr val="002060"/>
                </a:solidFill>
              </a:rPr>
              <a:t>процесса обеспечения обучающихся горячим </a:t>
            </a: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питанием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18527" y="1847334"/>
            <a:ext cx="63877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План  совещания по защите подходов внедрения проекта</a:t>
            </a:r>
          </a:p>
          <a:p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«Оптимизация </a:t>
            </a: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процесса обеспечения обучающихся горячим </a:t>
            </a:r>
            <a:endParaRPr lang="ru-RU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питанием»</a:t>
            </a: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35752" y="2791602"/>
            <a:ext cx="6498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Цель: </a:t>
            </a:r>
            <a:r>
              <a:rPr lang="ru-RU" i="1" dirty="0" smtClean="0">
                <a:solidFill>
                  <a:srgbClr val="002060"/>
                </a:solidFill>
              </a:rPr>
              <a:t>представить  целевое состояние и предполагаемые пути решения проблемы оптимизации процесса обеспечения обучающихся горячим питанием.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</a:rPr>
              <a:t>Получить одобрение  предполагаемых решений  по достижению целевого состояния процесса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36612" y="1464270"/>
            <a:ext cx="589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Проведение совещания по защите подходов внедрения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78105" y="4527034"/>
            <a:ext cx="81350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Озвучена </a:t>
            </a:r>
            <a:r>
              <a:rPr lang="ru-RU" dirty="0">
                <a:solidFill>
                  <a:srgbClr val="002060"/>
                </a:solidFill>
              </a:rPr>
              <a:t>проблематика текущего состояния процесса,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Определены цели и задачи проекта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Представлено  состояние  целевого процесса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Представлено предлагаемые решения по достижению целевого состояния,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Получено одобрение  предполагаемых решений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2" descr="C:\Users\Sergeeva\Desktop\WZaIViM6f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65" y="1241893"/>
            <a:ext cx="2904567" cy="309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955" y="226091"/>
            <a:ext cx="2907077" cy="80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76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3550" y="353652"/>
            <a:ext cx="7476700" cy="64807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получения образования в ОУ путем совершенствования процесса дистанционного обучения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85175"/>
              </p:ext>
            </p:extLst>
          </p:nvPr>
        </p:nvGraphicFramePr>
        <p:xfrm>
          <a:off x="1134313" y="2058220"/>
          <a:ext cx="9416194" cy="3070301"/>
        </p:xfrm>
        <a:graphic>
          <a:graphicData uri="http://schemas.openxmlformats.org/drawingml/2006/table">
            <a:tbl>
              <a:tblPr/>
              <a:tblGrid>
                <a:gridCol w="434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52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958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523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9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 п/п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Ключевые вехи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Срок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Статус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Корректирующие мероприятия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86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1.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Диагностика и целевое состояние 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ru-RU" sz="1200" baseline="0" dirty="0" smtClean="0"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200" dirty="0" smtClean="0">
                          <a:cs typeface="Times New Roman" panose="02020603050405020304" pitchFamily="18" charset="0"/>
                        </a:rPr>
                        <a:t>28.07.2021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2.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Разработка текущей карты процесса 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28.07.2021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1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3.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Разработка целевой карты процесса 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28.07.2021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4.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Совещание  по защите подходов внедрения 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02.08.2021</a:t>
                      </a:r>
                    </a:p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3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5.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Определение перечня мероприятий по реализации проекта 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03.08.2021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4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6.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Внедрение  и проведение мероприятий по достижению целей проекта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13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14142"/>
                          </a:solidFill>
                          <a:effectLst/>
                          <a:latin typeface="Arial" charset="0"/>
                          <a:cs typeface="Arial" charset="0"/>
                        </a:rPr>
                        <a:t>20.12.2021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1414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D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32335" y="1454957"/>
            <a:ext cx="3678300" cy="30894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912813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</a:rPr>
              <a:t>3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</a:rPr>
              <a:t>. Срок реализации: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15.07.2021г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31.12.2021г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49101" y="6138839"/>
            <a:ext cx="8219307" cy="437040"/>
            <a:chOff x="1375104" y="6419649"/>
            <a:chExt cx="6835828" cy="286169"/>
          </a:xfrm>
        </p:grpSpPr>
        <p:sp>
          <p:nvSpPr>
            <p:cNvPr id="13" name="Овал 12"/>
            <p:cNvSpPr/>
            <p:nvPr/>
          </p:nvSpPr>
          <p:spPr>
            <a:xfrm>
              <a:off x="3091067" y="6453766"/>
              <a:ext cx="296374" cy="25205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246411" y="6443768"/>
              <a:ext cx="301286" cy="24405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6262823" y="6432775"/>
              <a:ext cx="288032" cy="2309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6" name="Объект 2"/>
            <p:cNvSpPr txBox="1">
              <a:spLocks/>
            </p:cNvSpPr>
            <p:nvPr/>
          </p:nvSpPr>
          <p:spPr>
            <a:xfrm>
              <a:off x="1725172" y="6464088"/>
              <a:ext cx="6485760" cy="155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lvl1pPr marL="0" indent="0" algn="l" rtl="0" eaLnBrk="0" fontAlgn="base" hangingPunct="0">
                <a:lnSpc>
                  <a:spcPct val="110000"/>
                </a:lnSpc>
                <a:spcBef>
                  <a:spcPct val="40000"/>
                </a:spcBef>
                <a:spcAft>
                  <a:spcPct val="20000"/>
                </a:spcAft>
                <a:buNone/>
                <a:defRPr sz="13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92788" indent="-144459" algn="l" rtl="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20000"/>
                </a:spcAft>
                <a:buBlip>
                  <a:blip r:embed="rId3"/>
                </a:buBlip>
                <a:defRPr sz="1192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944143" indent="-217978" algn="l" rtl="0" eaLnBrk="0" fontAlgn="base" hangingPunct="0">
                <a:spcBef>
                  <a:spcPct val="0"/>
                </a:spcBef>
                <a:spcAft>
                  <a:spcPct val="30000"/>
                </a:spcAft>
                <a:buBlip>
                  <a:blip r:embed="rId3"/>
                </a:buBlip>
                <a:defRPr sz="1842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353012" indent="-18573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25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1684494" indent="-18573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25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055959" indent="-18573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25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427425" indent="-18573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25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2798891" indent="-18573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25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170356" indent="-185733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25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ru-RU" sz="1400" kern="0" dirty="0">
                  <a:solidFill>
                    <a:srgbClr val="002060"/>
                  </a:solidFill>
                  <a:ea typeface="Fira Sans" panose="020B0603050000020004" pitchFamily="34" charset="0"/>
                  <a:cs typeface="Arial" panose="020B0604020202020204" pitchFamily="34" charset="0"/>
                </a:rPr>
                <a:t>Срок не подошел     </a:t>
              </a:r>
              <a:r>
                <a:rPr lang="ru-RU" sz="1400" kern="0" dirty="0" smtClean="0">
                  <a:solidFill>
                    <a:srgbClr val="002060"/>
                  </a:solidFill>
                  <a:ea typeface="Fira Sans" panose="020B0603050000020004" pitchFamily="34" charset="0"/>
                  <a:cs typeface="Arial" panose="020B0604020202020204" pitchFamily="34" charset="0"/>
                </a:rPr>
                <a:t>              </a:t>
              </a:r>
              <a:r>
                <a:rPr lang="ru-RU" sz="1400" kern="0" dirty="0">
                  <a:solidFill>
                    <a:srgbClr val="002060"/>
                  </a:solidFill>
                  <a:ea typeface="Fira Sans" panose="020B0603050000020004" pitchFamily="34" charset="0"/>
                  <a:cs typeface="Arial" panose="020B0604020202020204" pitchFamily="34" charset="0"/>
                </a:rPr>
                <a:t>Выполнено       </a:t>
              </a:r>
              <a:r>
                <a:rPr lang="ru-RU" sz="1400" kern="0" dirty="0" smtClean="0">
                  <a:solidFill>
                    <a:srgbClr val="002060"/>
                  </a:solidFill>
                  <a:ea typeface="Fira Sans" panose="020B0603050000020004" pitchFamily="34" charset="0"/>
                  <a:cs typeface="Arial" panose="020B0604020202020204" pitchFamily="34" charset="0"/>
                </a:rPr>
                <a:t>      Незначительный </a:t>
              </a:r>
              <a:r>
                <a:rPr lang="ru-RU" sz="1400" kern="0" dirty="0">
                  <a:solidFill>
                    <a:srgbClr val="002060"/>
                  </a:solidFill>
                  <a:ea typeface="Fira Sans" panose="020B0603050000020004" pitchFamily="34" charset="0"/>
                  <a:cs typeface="Arial" panose="020B0604020202020204" pitchFamily="34" charset="0"/>
                </a:rPr>
                <a:t>срыв        </a:t>
              </a:r>
              <a:r>
                <a:rPr lang="ru-RU" sz="1400" kern="0" dirty="0" smtClean="0">
                  <a:solidFill>
                    <a:srgbClr val="002060"/>
                  </a:solidFill>
                  <a:ea typeface="Fira Sans" panose="020B0603050000020004" pitchFamily="34" charset="0"/>
                  <a:cs typeface="Arial" panose="020B0604020202020204" pitchFamily="34" charset="0"/>
                </a:rPr>
                <a:t>           Срыв </a:t>
              </a:r>
              <a:r>
                <a:rPr lang="ru-RU" sz="1400" kern="0" dirty="0">
                  <a:solidFill>
                    <a:srgbClr val="002060"/>
                  </a:solidFill>
                  <a:ea typeface="Fira Sans" panose="020B0603050000020004" pitchFamily="34" charset="0"/>
                  <a:cs typeface="Arial" panose="020B0604020202020204" pitchFamily="34" charset="0"/>
                </a:rPr>
                <a:t>сроков 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1375104" y="6419649"/>
              <a:ext cx="273538" cy="2440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432337" y="1001724"/>
            <a:ext cx="3106323" cy="13565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251977" y="4325378"/>
            <a:ext cx="271179" cy="26768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3" name="Овал 22"/>
          <p:cNvSpPr/>
          <p:nvPr/>
        </p:nvSpPr>
        <p:spPr>
          <a:xfrm rot="21365735">
            <a:off x="8273093" y="3908158"/>
            <a:ext cx="271179" cy="26768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4" name="Овал 23"/>
          <p:cNvSpPr/>
          <p:nvPr/>
        </p:nvSpPr>
        <p:spPr>
          <a:xfrm>
            <a:off x="8273093" y="3500460"/>
            <a:ext cx="271179" cy="26768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5" name="Овал 24"/>
          <p:cNvSpPr/>
          <p:nvPr/>
        </p:nvSpPr>
        <p:spPr>
          <a:xfrm>
            <a:off x="8273093" y="3102988"/>
            <a:ext cx="271179" cy="26768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6" name="Овал 25"/>
          <p:cNvSpPr/>
          <p:nvPr/>
        </p:nvSpPr>
        <p:spPr>
          <a:xfrm>
            <a:off x="8273093" y="2616456"/>
            <a:ext cx="271179" cy="26768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pic>
        <p:nvPicPr>
          <p:cNvPr id="18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6091"/>
            <a:ext cx="2907077" cy="77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8251976" y="4745460"/>
            <a:ext cx="271179" cy="26768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876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ictures\MP Navigator EX\2021_10_14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88" y="1898130"/>
            <a:ext cx="3110026" cy="445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322274"/>
            <a:ext cx="8685904" cy="560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«Оптимизация процесса обеспечения обучающихся </a:t>
            </a: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горячим </a:t>
            </a:r>
            <a:r>
              <a:rPr lang="ru-RU" sz="1800" b="1" dirty="0">
                <a:solidFill>
                  <a:srgbClr val="002060"/>
                </a:solidFill>
              </a:rPr>
              <a:t>питанием»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7797" y="2747580"/>
            <a:ext cx="3772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Заключены: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Договор поставки №УЕ-2539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5 .10.2021г</a:t>
            </a:r>
          </a:p>
          <a:p>
            <a:pPr marL="342900" indent="-342900" algn="just">
              <a:buAutoNum type="arabicPeriod" startAt="2"/>
            </a:pPr>
            <a:r>
              <a:rPr lang="ru-RU" b="1" dirty="0" smtClean="0">
                <a:solidFill>
                  <a:srgbClr val="002060"/>
                </a:solidFill>
              </a:rPr>
              <a:t>Договор поставки № УЕ – 2792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0</a:t>
            </a:r>
            <a:r>
              <a:rPr lang="ru-RU" b="1" dirty="0" smtClean="0">
                <a:solidFill>
                  <a:srgbClr val="002060"/>
                </a:solidFill>
              </a:rPr>
              <a:t>7 .12.2021г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3. Договор </a:t>
            </a:r>
            <a:r>
              <a:rPr lang="ru-RU" b="1" dirty="0">
                <a:solidFill>
                  <a:srgbClr val="002060"/>
                </a:solidFill>
              </a:rPr>
              <a:t>оказания услуг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№ </a:t>
            </a:r>
            <a:r>
              <a:rPr lang="ru-RU" b="1" dirty="0">
                <a:solidFill>
                  <a:srgbClr val="002060"/>
                </a:solidFill>
              </a:rPr>
              <a:t>016 от 16.12.2021</a:t>
            </a:r>
          </a:p>
        </p:txBody>
      </p:sp>
      <p:pic>
        <p:nvPicPr>
          <p:cNvPr id="3074" name="Picture 2" descr="D:\Pictures\MP Navigator EX\2021_12_21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17" y="1552940"/>
            <a:ext cx="3065513" cy="4199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Pictures\MP Navigator EX\2021_10_14\IMG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73" y="914400"/>
            <a:ext cx="3009864" cy="419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226091"/>
            <a:ext cx="2907077" cy="6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388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0811" y="119231"/>
            <a:ext cx="10515600" cy="50624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+mn-lt"/>
              </a:rPr>
              <a:t>«Оптимизация процесса обеспечения обучающихся горячим питанием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»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 descr="G:\ПСР 3\ПСР итоговый\2ccVMF-Fyv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6" y="1395688"/>
            <a:ext cx="6336076" cy="316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5404" y="5158332"/>
            <a:ext cx="829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</a:rPr>
              <a:t>Было: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100" name="Picture 4" descr="G:\Сергеева64-2\ПСР 3\ПСР итоговый -3\Маршрут5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868" y="1014334"/>
            <a:ext cx="4213317" cy="5567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ПСР 3\ПСР итоговый -3\логоти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012" y="137224"/>
            <a:ext cx="2907077" cy="6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5679" y="5189110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20 мин.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193602" y="6212731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4001" y="937723"/>
            <a:ext cx="233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«Сервировка столов»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557932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1030</Words>
  <Application>Microsoft Office PowerPoint</Application>
  <PresentationFormat>Произвольный</PresentationFormat>
  <Paragraphs>253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1_Тема Office</vt:lpstr>
      <vt:lpstr>Презентация PowerPoint</vt:lpstr>
      <vt:lpstr>Карточка проекта «Оптимизация процесса обеспечения обучающихся горячим питанием»</vt:lpstr>
      <vt:lpstr>Команда проекта   «Оптимизация процесса обеспечения обучающихся  горячим питанием»</vt:lpstr>
      <vt:lpstr>Презентация PowerPoint</vt:lpstr>
      <vt:lpstr>Презентация PowerPoint</vt:lpstr>
      <vt:lpstr>Проект «Оптимизация процесса обеспечения обучающихся горячим  питанием»</vt:lpstr>
      <vt:lpstr>Проект «Организация получения образования в ОУ путем совершенствования процесса дистанционного обучения» </vt:lpstr>
      <vt:lpstr>«Оптимизация процесса обеспечения обучающихся  горячим питанием»</vt:lpstr>
      <vt:lpstr>«Оптимизация процесса обеспечения обучающихся горячим питанием»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Дополнительное технологическое оборудование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Sergeeva</cp:lastModifiedBy>
  <cp:revision>140</cp:revision>
  <cp:lastPrinted>2022-01-25T05:22:14Z</cp:lastPrinted>
  <dcterms:created xsi:type="dcterms:W3CDTF">2021-03-27T16:13:25Z</dcterms:created>
  <dcterms:modified xsi:type="dcterms:W3CDTF">2022-11-30T13:27:26Z</dcterms:modified>
</cp:coreProperties>
</file>