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7" r:id="rId3"/>
    <p:sldId id="258" r:id="rId4"/>
    <p:sldId id="278" r:id="rId5"/>
    <p:sldId id="271" r:id="rId6"/>
    <p:sldId id="270" r:id="rId7"/>
    <p:sldId id="269" r:id="rId8"/>
    <p:sldId id="266" r:id="rId9"/>
    <p:sldId id="267" r:id="rId10"/>
    <p:sldId id="283" r:id="rId11"/>
    <p:sldId id="284" r:id="rId12"/>
    <p:sldId id="286" r:id="rId13"/>
    <p:sldId id="285" r:id="rId14"/>
    <p:sldId id="273" r:id="rId15"/>
    <p:sldId id="280" r:id="rId16"/>
    <p:sldId id="282" r:id="rId17"/>
    <p:sldId id="275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B3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8" autoAdjust="0"/>
    <p:restoredTop sz="86384" autoAdjust="0"/>
  </p:normalViewPr>
  <p:slideViewPr>
    <p:cSldViewPr snapToGrid="0">
      <p:cViewPr>
        <p:scale>
          <a:sx n="81" d="100"/>
          <a:sy n="81" d="100"/>
        </p:scale>
        <p:origin x="-72" y="9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Лист1!$B$3</c:f>
              <c:strCache>
                <c:ptCount val="1"/>
              </c:strCache>
            </c:strRef>
          </c:tx>
          <c:dPt>
            <c:idx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23-4CC5-8E73-F50C2AA7283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23-4CC5-8E73-F50C2AA7283E}"/>
              </c:ext>
            </c:extLst>
          </c:dPt>
          <c:dLbls>
            <c:dLbl>
              <c:idx val="0"/>
              <c:layout>
                <c:manualLayout>
                  <c:x val="-0.11443707237478662"/>
                  <c:y val="0.146352107169700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Ser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23-4CC5-8E73-F50C2AA728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342474477628344"/>
                  <c:y val="-0.1113421314202207"/>
                </c:manualLayout>
              </c:layout>
              <c:tx>
                <c:rich>
                  <a:bodyPr/>
                  <a:lstStyle/>
                  <a:p>
                    <a:r>
                      <a:rPr lang="en-US" b="0" baseline="0" dirty="0" smtClean="0"/>
                      <a:t>72%</a:t>
                    </a:r>
                  </a:p>
                </c:rich>
              </c:tx>
              <c:showVal val="1"/>
              <c:showSer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23-4CC5-8E73-F50C2AA728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23-4CC5-8E73-F50C2AA7283E}"/>
            </c:ext>
          </c:extLst>
        </c:ser>
        <c:dLbls/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8C23-4CC5-8E73-F50C2AA7283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8C23-4CC5-8E73-F50C2AA7283E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Лист1!$A$4:$A$5</c15:sqref>
                        </c15:formulaRef>
                      </c:ext>
                    </c:extLst>
                    <c:strCache>
                      <c:ptCount val="2"/>
                      <c:pt idx="0">
                        <c:v>да</c:v>
                      </c:pt>
                      <c:pt idx="1">
                        <c:v>нет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Лист1!$C$4:$C$5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8C23-4CC5-8E73-F50C2AA7283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41645056867891522"/>
          <c:y val="0.37282225138524366"/>
          <c:w val="0.34487685914260729"/>
          <c:h val="0.5747947652376787"/>
        </c:manualLayout>
      </c:layout>
      <c:pieChart>
        <c:varyColors val="1"/>
        <c:ser>
          <c:idx val="0"/>
          <c:order val="0"/>
          <c:tx>
            <c:strRef>
              <c:f>Лист1!$B$3</c:f>
              <c:strCache>
                <c:ptCount val="1"/>
              </c:strCache>
            </c:strRef>
          </c:tx>
          <c:dPt>
            <c:idx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31-46A7-A867-88A69C688CC5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31-46A7-A867-88A69C688C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31-46A7-A867-88A69C688C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85%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31-46A7-A867-88A69C688C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31-46A7-A867-88A69C688CC5}"/>
            </c:ext>
          </c:extLst>
        </c:ser>
        <c:dLbls/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3531-46A7-A867-88A69C688CC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3531-46A7-A867-88A69C688CC5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Лист1!$A$4:$A$5</c15:sqref>
                        </c15:formulaRef>
                      </c:ext>
                    </c:extLst>
                    <c:strCache>
                      <c:ptCount val="2"/>
                      <c:pt idx="0">
                        <c:v>да</c:v>
                      </c:pt>
                      <c:pt idx="1">
                        <c:v>нет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Лист1!$C$4:$C$5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3531-46A7-A867-88A69C688CC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899412090261753E-2"/>
          <c:y val="0.13762317734293739"/>
          <c:w val="0.90488174069332383"/>
          <c:h val="0.755329305449536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96-4025-885D-223A3CC71F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 dirty="0"/>
                  </a:p>
                </c:rich>
              </c:tx>
              <c:showLegendKey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BC-4397-956E-ED6B7495C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52%</a:t>
                    </a:r>
                    <a:endParaRPr lang="en-US"/>
                  </a:p>
                </c:rich>
              </c:tx>
              <c:showLegendKey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BC-4397-956E-ED6B7495C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/>
                  </a:p>
                </c:rich>
              </c:tx>
              <c:showLegendKey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BC-4397-956E-ED6B7495C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Использовать рукосушилки</c:v>
                </c:pt>
                <c:pt idx="1">
                  <c:v>Сенсорные краны</c:v>
                </c:pt>
                <c:pt idx="2">
                  <c:v>Автоматические диспенсеры</c:v>
                </c:pt>
                <c:pt idx="3">
                  <c:v>Иное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72</c:v>
                </c:pt>
                <c:pt idx="1">
                  <c:v>90</c:v>
                </c:pt>
                <c:pt idx="2">
                  <c:v>52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C-478C-B924-2515C4536EA7}"/>
            </c:ext>
          </c:extLst>
        </c:ser>
        <c:dLbls/>
        <c:gapWidth val="219"/>
        <c:overlap val="-27"/>
        <c:axId val="87636608"/>
        <c:axId val="87642496"/>
      </c:barChart>
      <c:catAx>
        <c:axId val="87636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42496"/>
        <c:crosses val="autoZero"/>
        <c:auto val="1"/>
        <c:lblAlgn val="ctr"/>
        <c:lblOffset val="100"/>
      </c:catAx>
      <c:valAx>
        <c:axId val="87642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7263-8424-4C2F-9723-714918C77109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33CA1-C17F-4EA8-A35A-4503060D3D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99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3CA1-C17F-4EA8-A35A-4503060D3DA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15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4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87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56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5995" y="181615"/>
            <a:ext cx="9089713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063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5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88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1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519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2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86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686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2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113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326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0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9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6002" y="181615"/>
            <a:ext cx="9089713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303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21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67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40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3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4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47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62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982A-66CA-4C0A-AB88-AEBF3F1316F6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A3E0-B2A4-42A0-9FBA-19DA98E9C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8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581-6127-4072-8CAD-50354D5777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CC93-E732-47F0-80F9-10E7C0D11A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8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162" y="4399084"/>
            <a:ext cx="8824370" cy="1579101"/>
          </a:xfrm>
          <a:prstGeom prst="rect">
            <a:avLst/>
          </a:prstGeom>
          <a:noFill/>
        </p:spPr>
        <p:txBody>
          <a:bodyPr wrap="square" lIns="93294" tIns="46648" rIns="93294" bIns="46648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«Эффективное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пространства при обеспечении обучающихся горячим питанием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449" b="1" i="1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6" name="Picture 2" descr="Coat of arms of Oryol Oblast (large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601" y="198403"/>
            <a:ext cx="1243166" cy="16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7743" y="1967806"/>
            <a:ext cx="1884882" cy="542612"/>
          </a:xfrm>
          <a:prstGeom prst="rect">
            <a:avLst/>
          </a:prstGeom>
        </p:spPr>
        <p:txBody>
          <a:bodyPr wrap="none" lIns="93294" tIns="46648" rIns="93294" bIns="46648">
            <a:spAutoFit/>
          </a:bodyPr>
          <a:lstStyle/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43182" y="2040181"/>
            <a:ext cx="3409564" cy="340428"/>
          </a:xfrm>
          <a:prstGeom prst="rect">
            <a:avLst/>
          </a:prstGeom>
        </p:spPr>
        <p:txBody>
          <a:bodyPr lIns="93294" tIns="46648" rIns="93294" bIns="46648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города Орла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188" y="6120342"/>
            <a:ext cx="5460944" cy="376913"/>
          </a:xfrm>
          <a:prstGeom prst="rect">
            <a:avLst/>
          </a:prstGeom>
          <a:noFill/>
        </p:spPr>
        <p:txBody>
          <a:bodyPr wrap="none" lIns="93294" tIns="46648" rIns="93294" bIns="46648" rtlCol="0">
            <a:spAutoFit/>
          </a:bodyPr>
          <a:lstStyle/>
          <a:p>
            <a:r>
              <a:rPr lang="ru-RU" sz="183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</a:t>
            </a:r>
            <a:r>
              <a:rPr lang="en-US" sz="183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3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01.08.2022 - 31.</a:t>
            </a:r>
            <a:r>
              <a:rPr lang="ru-RU" sz="1837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83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.2022г.г</a:t>
            </a:r>
            <a:r>
              <a:rPr lang="ru-RU" sz="183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3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406" y="3689324"/>
            <a:ext cx="9476126" cy="709760"/>
          </a:xfrm>
          <a:prstGeom prst="rect">
            <a:avLst/>
          </a:prstGeom>
          <a:noFill/>
        </p:spPr>
        <p:txBody>
          <a:bodyPr wrap="square" lIns="93294" tIns="46648" rIns="93294" bIns="46648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 учреждение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гимназии №34 г. Орла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8200" y="2841450"/>
            <a:ext cx="4570920" cy="863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4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Орловской области «Эффективный регион»</a:t>
            </a:r>
          </a:p>
        </p:txBody>
      </p:sp>
      <p:pic>
        <p:nvPicPr>
          <p:cNvPr id="11" name="Picture 2" descr="C:\Users\User\Downloads\Логотип проекта мелк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907" y="-93236"/>
            <a:ext cx="2425560" cy="2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5607" y="341183"/>
            <a:ext cx="1164714" cy="14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7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9550" y="343661"/>
            <a:ext cx="9089713" cy="6093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обучающихся горячим питанием»</a:t>
            </a:r>
            <a:endParaRPr lang="ru-RU" sz="2000" dirty="0"/>
          </a:p>
        </p:txBody>
      </p:sp>
      <p:pic>
        <p:nvPicPr>
          <p:cNvPr id="5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47" y="226091"/>
            <a:ext cx="2487250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613" y="1270520"/>
            <a:ext cx="110566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kern="0" dirty="0" smtClean="0">
                <a:latin typeface="Times New Roman" pitchFamily="18" charset="0"/>
                <a:cs typeface="Times New Roman" pitchFamily="18" charset="0"/>
              </a:rPr>
              <a:t>ЗОНА САНИТАРНОЙ ОБРАБОТКИ РУК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Текущее состояние                                            Целевое состояние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D:\Downloads\IMG_20220629_154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23" y="2440070"/>
            <a:ext cx="4976407" cy="37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ergeeva\Desktop\Рисунок6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8919" y="5286496"/>
            <a:ext cx="1782625" cy="7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rgeeva\Desktop\Рисунок6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923" y="2350136"/>
            <a:ext cx="38862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05107" y="4911682"/>
            <a:ext cx="446583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Умывальники (с сенсорными кранами)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9513" y="5456704"/>
            <a:ext cx="1517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/>
                <a:ea typeface="Calibri"/>
              </a:rPr>
              <a:t>Рукосушилки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29513" y="5987709"/>
            <a:ext cx="282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Дозатор для жидкого мыла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71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595" y="209315"/>
            <a:ext cx="8673736" cy="5539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обучающихся горячим питанием»</a:t>
            </a:r>
            <a:endParaRPr lang="ru-RU" dirty="0"/>
          </a:p>
        </p:txBody>
      </p:sp>
      <p:pic>
        <p:nvPicPr>
          <p:cNvPr id="3074" name="Picture 2" descr="C:\Users\Sergeeva\Desktop\о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245" y="2756248"/>
            <a:ext cx="4662955" cy="3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rgeeva\Desktop\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01" y="2769326"/>
            <a:ext cx="4645537" cy="34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6316" y="0"/>
            <a:ext cx="24876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613" y="1270520"/>
            <a:ext cx="110566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kern="0" dirty="0" smtClean="0">
                <a:latin typeface="Times New Roman" pitchFamily="18" charset="0"/>
                <a:cs typeface="Times New Roman" pitchFamily="18" charset="0"/>
              </a:rPr>
              <a:t>ЗОНА ДЛЯ ПРИЕМА БУФЕТНОЙ ПРОДУКЦИИ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Текущее состояние                                            Целевое состояние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5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9550" y="343661"/>
            <a:ext cx="9089713" cy="6093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обучающихся горячим питанием»</a:t>
            </a:r>
            <a:endParaRPr lang="ru-RU" sz="2000" dirty="0"/>
          </a:p>
        </p:txBody>
      </p:sp>
      <p:pic>
        <p:nvPicPr>
          <p:cNvPr id="5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47" y="226091"/>
            <a:ext cx="2487250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613" y="1270520"/>
            <a:ext cx="110566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kern="0" dirty="0" smtClean="0">
                <a:latin typeface="Times New Roman" pitchFamily="18" charset="0"/>
                <a:cs typeface="Times New Roman" pitchFamily="18" charset="0"/>
              </a:rPr>
              <a:t>МБЕЛЬ ДЛЯ ПРИЕМА ГОТОВОЙ ПИЩИ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kern="0" dirty="0" smtClean="0">
                <a:latin typeface="Times New Roman" pitchFamily="18" charset="0"/>
                <a:cs typeface="Times New Roman" pitchFamily="18" charset="0"/>
              </a:rPr>
              <a:t>И НАПОЛЬТНОЕ ПОКРЫТИЕ СТОЛОВОЙ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Текущее состояние                                            Целевое состояние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7440"/>
            <a:ext cx="5392606" cy="33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Sergeeva\Desktop\Рисунок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241" y="3067440"/>
            <a:ext cx="4196731" cy="32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5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5856" y="1325641"/>
            <a:ext cx="39402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spc="-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b="1" spc="-3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стандартизированной работы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6091"/>
            <a:ext cx="2907077" cy="8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8617" y="452303"/>
            <a:ext cx="9089713" cy="498598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горячим питанием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18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542" y="2137515"/>
            <a:ext cx="8374890" cy="40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6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9550" y="343661"/>
            <a:ext cx="9089713" cy="6093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обучающихся горячим питанием»</a:t>
            </a:r>
            <a:endParaRPr lang="ru-RU" sz="2000" dirty="0"/>
          </a:p>
        </p:txBody>
      </p:sp>
      <p:pic>
        <p:nvPicPr>
          <p:cNvPr id="5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47" y="226091"/>
            <a:ext cx="2487250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l="29311" t="18554" r="29467" b="5423"/>
          <a:stretch/>
        </p:blipFill>
        <p:spPr>
          <a:xfrm>
            <a:off x="3551465" y="1281792"/>
            <a:ext cx="5029200" cy="51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9550" y="343661"/>
            <a:ext cx="9089713" cy="6093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обучающихся горячим питанием»</a:t>
            </a:r>
            <a:endParaRPr lang="ru-RU" sz="2000" dirty="0"/>
          </a:p>
        </p:txBody>
      </p:sp>
      <p:pic>
        <p:nvPicPr>
          <p:cNvPr id="5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47" y="226091"/>
            <a:ext cx="2487250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989138"/>
            <a:ext cx="93122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67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6" y="148850"/>
            <a:ext cx="7946976" cy="5539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обучающихся горячим питанием»</a:t>
            </a:r>
            <a:endParaRPr lang="ru-RU" sz="2000" dirty="0"/>
          </a:p>
        </p:txBody>
      </p:sp>
      <p:pic>
        <p:nvPicPr>
          <p:cNvPr id="4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6091"/>
            <a:ext cx="2907077" cy="8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60024" y="870641"/>
            <a:ext cx="3770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усовершенствований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41792" y="1962944"/>
          <a:ext cx="8908415" cy="4076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495"/>
                <a:gridCol w="3642995"/>
                <a:gridCol w="2610485"/>
                <a:gridCol w="22504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усовершенствования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эффект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Значительное количество времени, необходимое для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уборки столовой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уборки обеденного зала техперсоналом за счет укладки нового напольного покрытия.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использование рабочего времени технического персонала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Потенциально травмоопасный деревянный пол с лакокрасочным покрытием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Выровненная поверхность пола за счет укладки нового напольного покрытия.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потенциальной угрозы получения травм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устойчивой опоры столов и скамеек в столовой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Выровненная поверхность пола за счет укладки нового напольного покрытия в сочетании с устойчивой опорой современной мебели для столовой.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 боя посуды и нарушения сервировки столов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Напольное покрытие не позволяет организовывать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качественную доставку горячего питания на обеденные столы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как сервировки столов блюдами горячего питания, так и сокращение времени на проведение влажной уборки столов и полов.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сервировку столов блюдами горячего 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Систематический бой посуды при транспортировке блюд горячего 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Выровненная поверхность пола за счет укладки нового напольного покрытия.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 боя посуды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Малая пропускная способность буфета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пропускной способности буфета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установки прилавка-холодильника и барных столов.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обучающихся, охваченных питанием в комфортных условиях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использование ручного труда технического персонала после процесса санитарной обработки рук обучающимися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пропускной способности входной группы для санитарной обработки рук за счет установки сенсорных смесителей и рукосушилок.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3342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и расхода ресурсов при санитарной обработке рук обучающимися, эффективное использование рабочего времени технического персонала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66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52056" y="172567"/>
            <a:ext cx="7696035" cy="8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ts val="1735"/>
              </a:lnSpc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пространства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обеспечении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горячим питанием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</a:t>
            </a:r>
          </a:p>
          <a:p>
            <a:pPr>
              <a:lnSpc>
                <a:spcPts val="1735"/>
              </a:lnSpc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32" dirty="0"/>
          </a:p>
        </p:txBody>
      </p:sp>
      <p:sp>
        <p:nvSpPr>
          <p:cNvPr id="6" name="Прямоугольник 33"/>
          <p:cNvSpPr/>
          <p:nvPr/>
        </p:nvSpPr>
        <p:spPr>
          <a:xfrm>
            <a:off x="351848" y="821196"/>
            <a:ext cx="5402983" cy="267493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95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35"/>
          <p:cNvSpPr/>
          <p:nvPr/>
        </p:nvSpPr>
        <p:spPr>
          <a:xfrm>
            <a:off x="5920008" y="821196"/>
            <a:ext cx="5753008" cy="266935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ru-RU" sz="918" kern="0" dirty="0">
              <a:solidFill>
                <a:srgbClr val="414142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36"/>
          <p:cNvSpPr/>
          <p:nvPr/>
        </p:nvSpPr>
        <p:spPr>
          <a:xfrm>
            <a:off x="5920008" y="3625571"/>
            <a:ext cx="5753010" cy="280732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95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441" y="3788949"/>
            <a:ext cx="5313155" cy="2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1020" kern="0" dirty="0"/>
              <a:t>4</a:t>
            </a:r>
            <a:r>
              <a:rPr lang="ru-RU" sz="1020" kern="0" dirty="0"/>
              <a:t>. Ключевые события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4052" y="821196"/>
            <a:ext cx="5285248" cy="2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20" b="1" u="sng" kern="0" dirty="0">
                <a:solidFill>
                  <a:srgbClr val="3E87BD">
                    <a:lumMod val="75000"/>
                  </a:srgbClr>
                </a:solidFill>
              </a:rPr>
              <a:t>2</a:t>
            </a:r>
            <a:r>
              <a:rPr lang="ru-RU" sz="1020" b="1" u="sng" kern="0" dirty="0">
                <a:solidFill>
                  <a:srgbClr val="3E87BD">
                    <a:lumMod val="75000"/>
                  </a:srgbClr>
                </a:solidFill>
              </a:rPr>
              <a:t>. Обоснование выбора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6055987" y="1060861"/>
            <a:ext cx="5765309" cy="27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eaLnBrk="1" hangingPunct="1">
              <a:spcBef>
                <a:spcPts val="300"/>
              </a:spcBef>
              <a:spcAft>
                <a:spcPts val="300"/>
              </a:spcAft>
              <a:defRPr sz="1400">
                <a:solidFill>
                  <a:srgbClr val="414142"/>
                </a:solidFill>
              </a:defRPr>
            </a:lvl1pPr>
          </a:lstStyle>
          <a:p>
            <a:pPr marL="233241" indent="-233241">
              <a:defRPr/>
            </a:pPr>
            <a:r>
              <a:rPr lang="ru-RU" altLang="ru-RU" sz="1020" b="1" kern="0" dirty="0">
                <a:solidFill>
                  <a:srgbClr val="000000"/>
                </a:solidFill>
              </a:rPr>
              <a:t>Ключевой риск: </a:t>
            </a:r>
            <a:r>
              <a:rPr lang="ru-RU" altLang="ru-RU" sz="1020" b="1" kern="0" dirty="0" smtClean="0">
                <a:solidFill>
                  <a:srgbClr val="000000"/>
                </a:solidFill>
              </a:rPr>
              <a:t>неудовлетворенность заказчиками использованием пространства столовой для организации горячего питания</a:t>
            </a:r>
          </a:p>
          <a:p>
            <a:pPr marL="233241" indent="-233241">
              <a:defRPr/>
            </a:pPr>
            <a:r>
              <a:rPr lang="ru-RU" altLang="ru-RU" sz="1020" b="1" u="sng" kern="0" dirty="0" smtClean="0">
                <a:solidFill>
                  <a:schemeClr val="tx1"/>
                </a:solidFill>
              </a:rPr>
              <a:t>Проблемы:</a:t>
            </a:r>
          </a:p>
          <a:p>
            <a:pPr marL="233241" indent="-23324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Несоответствие напольного покрытия современным требованиям в рамках эффективного использования пространства.</a:t>
            </a:r>
          </a:p>
          <a:p>
            <a:pPr marL="233241" indent="-23324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Большие временные потери при санитарной обработке напольного покрытия.</a:t>
            </a:r>
          </a:p>
          <a:p>
            <a:pPr marL="233241" indent="-23324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Образование очереди на входной группе при санитарной обработке рук обучающимися.</a:t>
            </a:r>
          </a:p>
          <a:p>
            <a:pPr marL="233241" indent="-23324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Отсутствие современных устройств для эффективного расхода воды и </a:t>
            </a:r>
            <a:r>
              <a:rPr lang="ru-RU" altLang="ru-RU" sz="1020" b="1" kern="0" dirty="0" err="1" smtClean="0">
                <a:solidFill>
                  <a:schemeClr val="tx1"/>
                </a:solidFill>
              </a:rPr>
              <a:t>дезсредств</a:t>
            </a:r>
            <a:r>
              <a:rPr lang="ru-RU" altLang="ru-RU" sz="1020" b="1" kern="0" dirty="0" smtClean="0">
                <a:solidFill>
                  <a:schemeClr val="tx1"/>
                </a:solidFill>
              </a:rPr>
              <a:t>.</a:t>
            </a:r>
          </a:p>
          <a:p>
            <a:pPr marL="233241" indent="-23324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Недостаточное количество мест для приема пищи обучающимися (продукции буфета).</a:t>
            </a:r>
          </a:p>
          <a:p>
            <a:pPr marL="233241" indent="-23324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Временные потери при покупке обучающимися буфетной продукции.</a:t>
            </a:r>
          </a:p>
          <a:p>
            <a:pPr marL="233241" indent="-23324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Поверхность столов и скамеек не позволяет проводить быструю и эффективную санитарную обработку.</a:t>
            </a:r>
          </a:p>
          <a:p>
            <a:pPr marL="233241" indent="-233241">
              <a:lnSpc>
                <a:spcPts val="1224"/>
              </a:lnSpc>
              <a:buAutoNum type="arabicPeriod"/>
              <a:defRPr/>
            </a:pPr>
            <a:r>
              <a:rPr lang="ru-RU" altLang="ru-RU" sz="1020" b="1" kern="0" dirty="0" smtClean="0">
                <a:solidFill>
                  <a:schemeClr val="tx1"/>
                </a:solidFill>
              </a:rPr>
              <a:t>Ненадежность конструкции имеющихся столов и скамеек.</a:t>
            </a:r>
          </a:p>
          <a:p>
            <a:pPr>
              <a:lnSpc>
                <a:spcPts val="1224"/>
              </a:lnSpc>
              <a:defRPr/>
            </a:pPr>
            <a:r>
              <a:rPr lang="ru-RU" altLang="ru-RU" sz="1020" b="1" kern="0" dirty="0">
                <a:solidFill>
                  <a:schemeClr val="tx1"/>
                </a:solidFill>
              </a:rPr>
              <a:t>9</a:t>
            </a:r>
            <a:r>
              <a:rPr lang="ru-RU" altLang="ru-RU" sz="1020" b="1" kern="0" dirty="0" smtClean="0">
                <a:solidFill>
                  <a:schemeClr val="tx1"/>
                </a:solidFill>
              </a:rPr>
              <a:t>. </a:t>
            </a:r>
            <a:r>
              <a:rPr lang="ru-RU" altLang="ru-RU" sz="1020" b="1" kern="0" dirty="0" smtClean="0">
                <a:solidFill>
                  <a:srgbClr val="FF0000"/>
                </a:solidFill>
              </a:rPr>
              <a:t>    </a:t>
            </a:r>
            <a:r>
              <a:rPr lang="ru-RU" altLang="ru-RU" sz="1020" b="1" kern="0" dirty="0" smtClean="0">
                <a:solidFill>
                  <a:schemeClr val="tx1"/>
                </a:solidFill>
              </a:rPr>
              <a:t>Длительная трансформация помещения для использования в качестве актового зала.</a:t>
            </a:r>
          </a:p>
          <a:p>
            <a:pPr marL="233241" indent="-233241">
              <a:buFont typeface="Wingdings" panose="05000000000000000000" pitchFamily="2" charset="2"/>
              <a:buChar char="ü"/>
              <a:defRPr/>
            </a:pPr>
            <a:endParaRPr lang="ru-RU" altLang="ru-RU" sz="1020" u="sng" kern="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315" y="797701"/>
            <a:ext cx="5285248" cy="2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20" b="1" u="sng" kern="0" dirty="0">
                <a:solidFill>
                  <a:srgbClr val="3E87BD">
                    <a:lumMod val="75000"/>
                  </a:srgbClr>
                </a:solidFill>
              </a:rPr>
              <a:t>1. Вовлеченные лица и рамки проекта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71785" y="1009320"/>
            <a:ext cx="5236901" cy="2258592"/>
            <a:chOff x="896667" y="1003651"/>
            <a:chExt cx="4857744" cy="2258592"/>
          </a:xfrm>
        </p:grpSpPr>
        <p:sp>
          <p:nvSpPr>
            <p:cNvPr id="13" name="TextBox 65"/>
            <p:cNvSpPr txBox="1">
              <a:spLocks noChangeArrowheads="1"/>
            </p:cNvSpPr>
            <p:nvPr/>
          </p:nvSpPr>
          <p:spPr bwMode="auto">
            <a:xfrm>
              <a:off x="897087" y="2551274"/>
              <a:ext cx="4853994" cy="40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20" kern="0" dirty="0">
                  <a:solidFill>
                    <a:srgbClr val="3E87BD">
                      <a:lumMod val="75000"/>
                    </a:srgbClr>
                  </a:solidFill>
                </a:rPr>
                <a:t>Руководитель </a:t>
              </a:r>
              <a:r>
                <a:rPr lang="ru-RU" altLang="ru-RU" sz="1020" kern="0" dirty="0" smtClean="0">
                  <a:solidFill>
                    <a:srgbClr val="3E87BD">
                      <a:lumMod val="75000"/>
                    </a:srgbClr>
                  </a:solidFill>
                </a:rPr>
                <a:t>проекта: 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директор МБОУ – гимназия №34 г. Орла Ю.В. Алферова</a:t>
              </a:r>
              <a:endParaRPr lang="ru-RU" altLang="ru-RU" sz="1020" b="0" u="none" kern="0" dirty="0">
                <a:solidFill>
                  <a:schemeClr val="tx1"/>
                </a:solidFill>
              </a:endParaRPr>
            </a:p>
            <a:p>
              <a:pPr lvl="0">
                <a:defRPr/>
              </a:pPr>
              <a:endParaRPr lang="ru-RU" altLang="ru-RU" sz="1020" b="0" u="none" kern="0" dirty="0">
                <a:solidFill>
                  <a:srgbClr val="414142"/>
                </a:solidFill>
              </a:endParaRPr>
            </a:p>
          </p:txBody>
        </p:sp>
        <p:sp>
          <p:nvSpPr>
            <p:cNvPr id="14" name="TextBox 65"/>
            <p:cNvSpPr txBox="1">
              <a:spLocks noChangeArrowheads="1"/>
            </p:cNvSpPr>
            <p:nvPr/>
          </p:nvSpPr>
          <p:spPr bwMode="auto">
            <a:xfrm>
              <a:off x="897087" y="1003651"/>
              <a:ext cx="4767916" cy="40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20" kern="0" dirty="0">
                  <a:solidFill>
                    <a:srgbClr val="3E87BD">
                      <a:lumMod val="75000"/>
                    </a:srgbClr>
                  </a:solidFill>
                </a:rPr>
                <a:t>Заказчики процесса</a:t>
              </a:r>
              <a:r>
                <a:rPr lang="en-US" altLang="ru-RU" sz="1020" kern="0" dirty="0" smtClean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1020" kern="0" dirty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администрация гимназии, обучающиеся и их родители (законные представители)</a:t>
              </a:r>
              <a:endParaRPr lang="ru-RU" altLang="ru-RU" sz="1020" b="0" u="none" kern="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65"/>
            <p:cNvSpPr txBox="1">
              <a:spLocks noChangeArrowheads="1"/>
            </p:cNvSpPr>
            <p:nvPr/>
          </p:nvSpPr>
          <p:spPr bwMode="auto">
            <a:xfrm>
              <a:off x="897087" y="2855978"/>
              <a:ext cx="4846215" cy="40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l">
                <a:defRPr/>
              </a:pPr>
              <a:r>
                <a:rPr lang="ru-RU" altLang="ru-RU" sz="1020" kern="0" dirty="0">
                  <a:solidFill>
                    <a:srgbClr val="3E87BD">
                      <a:lumMod val="75000"/>
                    </a:srgbClr>
                  </a:solidFill>
                </a:rPr>
                <a:t>Команда проекта</a:t>
              </a:r>
              <a:r>
                <a:rPr lang="en-US" altLang="ru-RU" sz="1020" kern="0" dirty="0" smtClean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1020" kern="0" dirty="0" smtClean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заместитель директора по УВР И.В. Сергеева, заместитель директора по УВР Н.М. Трошин, заместитель директора по АХР И.В. </a:t>
              </a:r>
              <a:r>
                <a:rPr lang="ru-RU" altLang="ru-RU" sz="1020" u="none" kern="0" dirty="0" err="1" smtClean="0">
                  <a:solidFill>
                    <a:schemeClr val="tx1"/>
                  </a:solidFill>
                </a:rPr>
                <a:t>Каинков</a:t>
              </a:r>
              <a:endParaRPr lang="ru-RU" altLang="ru-RU" sz="1020" b="0" u="none" kern="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65"/>
            <p:cNvSpPr txBox="1">
              <a:spLocks noChangeArrowheads="1"/>
            </p:cNvSpPr>
            <p:nvPr/>
          </p:nvSpPr>
          <p:spPr bwMode="auto">
            <a:xfrm>
              <a:off x="897087" y="2136576"/>
              <a:ext cx="4857324" cy="249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20" kern="0" dirty="0"/>
                <a:t>Владелец процесса</a:t>
              </a:r>
              <a:r>
                <a:rPr lang="en-US" altLang="ru-RU" sz="1020" kern="0" dirty="0" smtClean="0"/>
                <a:t>:</a:t>
              </a:r>
              <a:r>
                <a:rPr lang="ru-RU" altLang="ru-RU" sz="1020" kern="0" dirty="0" smtClean="0"/>
                <a:t> 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МБОУ – гимназия №34 г. Орла</a:t>
              </a:r>
              <a:endParaRPr lang="ru-RU" altLang="ru-RU" sz="1020" b="0" u="none" kern="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65"/>
            <p:cNvSpPr txBox="1">
              <a:spLocks noChangeArrowheads="1"/>
            </p:cNvSpPr>
            <p:nvPr/>
          </p:nvSpPr>
          <p:spPr bwMode="auto">
            <a:xfrm>
              <a:off x="896667" y="1408728"/>
              <a:ext cx="4712020" cy="40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20" kern="0" dirty="0">
                  <a:solidFill>
                    <a:srgbClr val="3E87BD">
                      <a:lumMod val="75000"/>
                    </a:srgbClr>
                  </a:solidFill>
                </a:rPr>
                <a:t>Периметр проекта</a:t>
              </a:r>
              <a:r>
                <a:rPr lang="en-US" altLang="ru-RU" sz="1020" kern="0" dirty="0" smtClean="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lang="ru-RU" altLang="ru-RU" sz="1020" kern="0" dirty="0" smtClean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пространство столовой и зоны санитарной обработки рук МБОУ </a:t>
              </a:r>
              <a:r>
                <a:rPr lang="ru-RU" altLang="ru-RU" sz="1020" u="none" kern="0" dirty="0">
                  <a:solidFill>
                    <a:schemeClr val="tx1"/>
                  </a:solidFill>
                </a:rPr>
                <a:t>– 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гимназии </a:t>
              </a:r>
              <a:r>
                <a:rPr lang="ru-RU" altLang="ru-RU" sz="1020" u="none" kern="0" dirty="0">
                  <a:solidFill>
                    <a:schemeClr val="tx1"/>
                  </a:solidFill>
                </a:rPr>
                <a:t>№34 г. Орла </a:t>
              </a:r>
              <a:endParaRPr lang="ru-RU" altLang="ru-RU" sz="1020" b="0" u="none" kern="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65"/>
            <p:cNvSpPr txBox="1">
              <a:spLocks noChangeArrowheads="1"/>
            </p:cNvSpPr>
            <p:nvPr/>
          </p:nvSpPr>
          <p:spPr bwMode="auto">
            <a:xfrm>
              <a:off x="896668" y="1781075"/>
              <a:ext cx="4857324" cy="563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r>
                <a:rPr lang="ru-RU" altLang="ru-RU" sz="1020" kern="0" dirty="0"/>
                <a:t>Границы процесса</a:t>
              </a:r>
              <a:r>
                <a:rPr lang="en-US" altLang="ru-RU" sz="1020" u="none" kern="0" dirty="0" smtClean="0">
                  <a:solidFill>
                    <a:schemeClr val="tx1"/>
                  </a:solidFill>
                </a:rPr>
                <a:t>: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 от санитарной обработки </a:t>
              </a:r>
              <a:r>
                <a:rPr lang="ru-RU" altLang="ru-RU" sz="1020" u="none" kern="0" dirty="0">
                  <a:solidFill>
                    <a:schemeClr val="tx1"/>
                  </a:solidFill>
                </a:rPr>
                <a:t>рук обучающимися перед приемом горячего питания до </a:t>
              </a:r>
              <a:r>
                <a:rPr lang="ru-RU" altLang="ru-RU" sz="1020" u="none" kern="0" dirty="0" smtClean="0">
                  <a:solidFill>
                    <a:schemeClr val="tx1"/>
                  </a:solidFill>
                </a:rPr>
                <a:t>санитарной уборки </a:t>
              </a:r>
              <a:r>
                <a:rPr lang="ru-RU" altLang="ru-RU" sz="1020" u="none" kern="0" dirty="0">
                  <a:solidFill>
                    <a:schemeClr val="tx1"/>
                  </a:solidFill>
                </a:rPr>
                <a:t>пола</a:t>
              </a:r>
            </a:p>
            <a:p>
              <a:endParaRPr lang="en-US" sz="1020" b="0" u="none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34456" y="3968442"/>
            <a:ext cx="5438718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20" b="1" dirty="0" smtClean="0"/>
              <a:t> 1. Старт проекта – 08.07.2022</a:t>
            </a:r>
          </a:p>
          <a:p>
            <a:pPr algn="just"/>
            <a:r>
              <a:rPr lang="ru-RU" sz="1020" b="1" dirty="0" smtClean="0"/>
              <a:t> 2. Диагностика и целевое состояние – 08.07.2022 – 25.07.2022</a:t>
            </a:r>
          </a:p>
          <a:p>
            <a:pPr algn="just"/>
            <a:r>
              <a:rPr lang="ru-RU" sz="1020" b="1" dirty="0" smtClean="0"/>
              <a:t>    - разработка текущей карты процесса – 08.07.2022 – 18.07.2022</a:t>
            </a:r>
          </a:p>
          <a:p>
            <a:pPr algn="just"/>
            <a:r>
              <a:rPr lang="ru-RU" sz="1020" b="1" dirty="0" smtClean="0"/>
              <a:t>    - разработка целевой карты процесса – 18.07.2022 – 25.07.2022</a:t>
            </a:r>
          </a:p>
          <a:p>
            <a:pPr algn="just"/>
            <a:r>
              <a:rPr lang="ru-RU" sz="1020" b="1" dirty="0" smtClean="0"/>
              <a:t> 3. Внедрение улучшений – 25.07.2022 – 30.12.2022</a:t>
            </a:r>
          </a:p>
          <a:p>
            <a:pPr algn="just"/>
            <a:r>
              <a:rPr lang="ru-RU" sz="1020" b="1" dirty="0" smtClean="0"/>
              <a:t>    - совещание по защите подходов внедрения – 13.09.2022</a:t>
            </a:r>
          </a:p>
          <a:p>
            <a:pPr algn="just"/>
            <a:r>
              <a:rPr lang="ru-RU" sz="1020" b="1" dirty="0"/>
              <a:t> </a:t>
            </a:r>
            <a:r>
              <a:rPr lang="ru-RU" sz="1020" b="1" dirty="0" smtClean="0"/>
              <a:t>   - уточнение перечня мероприятий по реализации проекта – 14.09.2022 – 19.09.2022</a:t>
            </a:r>
          </a:p>
          <a:p>
            <a:pPr algn="just"/>
            <a:r>
              <a:rPr lang="ru-RU" sz="1020" b="1" dirty="0"/>
              <a:t> </a:t>
            </a:r>
            <a:r>
              <a:rPr lang="ru-RU" sz="1020" b="1" dirty="0" smtClean="0"/>
              <a:t>    -внедрение и проведение мероприятий по достижению целей </a:t>
            </a:r>
          </a:p>
          <a:p>
            <a:pPr algn="just"/>
            <a:r>
              <a:rPr lang="ru-RU" sz="1020" b="1" dirty="0" smtClean="0"/>
              <a:t>      проекта – 20.09.2022 – 10.12.2022</a:t>
            </a:r>
          </a:p>
          <a:p>
            <a:pPr algn="just"/>
            <a:r>
              <a:rPr lang="ru-RU" sz="1020" b="1" dirty="0"/>
              <a:t> </a:t>
            </a:r>
            <a:r>
              <a:rPr lang="ru-RU" sz="1020" b="1" dirty="0" smtClean="0"/>
              <a:t>   - обучение участников процесса – 12.12.2022 – 16.12.2022</a:t>
            </a:r>
          </a:p>
          <a:p>
            <a:pPr algn="just"/>
            <a:r>
              <a:rPr lang="ru-RU" sz="1020" b="1" dirty="0" smtClean="0"/>
              <a:t> 4. Закрепление результатов и закрытие проекта – 19.12.2022 – 30.12.202</a:t>
            </a:r>
          </a:p>
          <a:p>
            <a:pPr algn="just"/>
            <a:r>
              <a:rPr lang="ru-RU" sz="1020" b="1" dirty="0" smtClean="0"/>
              <a:t>    - завершающее совещание – 30.12.2022</a:t>
            </a:r>
          </a:p>
          <a:p>
            <a:pPr algn="just"/>
            <a:r>
              <a:rPr lang="ru-RU" sz="1020" b="1" dirty="0" smtClean="0"/>
              <a:t> 5. </a:t>
            </a:r>
            <a:r>
              <a:rPr lang="ru-RU" sz="1020" b="1" smtClean="0"/>
              <a:t>Закрытие проекта – 30.12.2022</a:t>
            </a:r>
            <a:endParaRPr lang="ru-RU" sz="102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801" y="3590809"/>
            <a:ext cx="5566424" cy="29341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46179" y="3275111"/>
            <a:ext cx="30978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64705"/>
              </p:ext>
            </p:extLst>
          </p:nvPr>
        </p:nvGraphicFramePr>
        <p:xfrm>
          <a:off x="453467" y="3851635"/>
          <a:ext cx="5242915" cy="246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7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</a:t>
                      </a:r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Увеличение</a:t>
                      </a:r>
                      <a:r>
                        <a:rPr lang="ru-RU" sz="10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пропускной способности </a:t>
                      </a: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буфета (чел/мин)</a:t>
                      </a:r>
                      <a:endParaRPr lang="ru-RU" sz="1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6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Увеличение количества мест для  употребления буфетной продукции (кол-во мест)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Сокращение времени уборки обеденного зала техперсоналом (мин.)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5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Увеличение</a:t>
                      </a:r>
                      <a:r>
                        <a:rPr lang="ru-RU" sz="10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пропускной способности входной группы </a:t>
                      </a: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санитарной обработки рук (чел/мин.)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97" marR="93297" marT="47751" marB="46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108" y="3616371"/>
            <a:ext cx="5313155" cy="25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sz="1020" u="sng" kern="0" dirty="0">
                <a:solidFill>
                  <a:srgbClr val="3E87BD">
                    <a:lumMod val="75000"/>
                  </a:srgbClr>
                </a:solidFill>
              </a:rPr>
              <a:t>3</a:t>
            </a:r>
            <a:r>
              <a:rPr lang="ru-RU" sz="1020" u="sng" kern="0" dirty="0">
                <a:solidFill>
                  <a:srgbClr val="3E87BD">
                    <a:lumMod val="75000"/>
                  </a:srgbClr>
                </a:solidFill>
              </a:rPr>
              <a:t>. Цели и плановый эффект</a:t>
            </a:r>
          </a:p>
        </p:txBody>
      </p:sp>
      <p:pic>
        <p:nvPicPr>
          <p:cNvPr id="27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651" y="49831"/>
            <a:ext cx="2517806" cy="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1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47" y="1134918"/>
            <a:ext cx="3525567" cy="46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073" y="139444"/>
            <a:ext cx="834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Реализованный ПСР – проект 2021 года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«Оптимизация </a:t>
            </a:r>
            <a:r>
              <a:rPr lang="ru-RU" b="1" dirty="0">
                <a:solidFill>
                  <a:srgbClr val="002060"/>
                </a:solidFill>
              </a:rPr>
              <a:t>процесса обеспечения обучающихся </a:t>
            </a:r>
            <a:r>
              <a:rPr lang="ru-RU" b="1" dirty="0" smtClean="0">
                <a:solidFill>
                  <a:srgbClr val="002060"/>
                </a:solidFill>
              </a:rPr>
              <a:t>горячим </a:t>
            </a:r>
            <a:r>
              <a:rPr lang="ru-RU" b="1" dirty="0">
                <a:solidFill>
                  <a:srgbClr val="002060"/>
                </a:solidFill>
              </a:rPr>
              <a:t>питанием»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450" y="277813"/>
            <a:ext cx="29083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5" t="4664" r="10817" b="8854"/>
          <a:stretch/>
        </p:blipFill>
        <p:spPr bwMode="auto">
          <a:xfrm>
            <a:off x="3862871" y="1134918"/>
            <a:ext cx="3559578" cy="46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4" t="5788" r="9937" b="11319"/>
          <a:stretch/>
        </p:blipFill>
        <p:spPr bwMode="auto">
          <a:xfrm>
            <a:off x="7536872" y="1717964"/>
            <a:ext cx="4165601" cy="322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9860" y="5899379"/>
            <a:ext cx="3509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</a:t>
            </a:r>
            <a:r>
              <a:rPr lang="ru-RU" sz="1400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r>
              <a:rPr lang="ru-RU" sz="1400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1400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приготовления</a:t>
            </a:r>
            <a:r>
              <a:rPr lang="ru-RU" sz="1400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готового</a:t>
            </a:r>
            <a:r>
              <a:rPr lang="ru-RU" sz="1400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питания. 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4942" y="5829878"/>
            <a:ext cx="3509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</a:t>
            </a:r>
            <a:r>
              <a:rPr lang="ru-RU" sz="1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</a:t>
            </a:r>
            <a:r>
              <a:rPr lang="ru-RU" sz="1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ручного</a:t>
            </a:r>
            <a:r>
              <a:rPr lang="ru-RU" sz="1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r>
              <a:rPr lang="ru-RU" sz="1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</a:t>
            </a:r>
            <a:r>
              <a:rPr lang="ru-RU" sz="1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пищеблока.</a:t>
            </a:r>
            <a:r>
              <a:rPr lang="ru-RU" sz="1400" spc="-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64910" y="5166365"/>
            <a:ext cx="35093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</a:t>
            </a:r>
            <a:r>
              <a:rPr lang="ru-RU" sz="1400" spc="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r>
              <a:rPr lang="ru-RU" sz="14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1400" spc="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приготовления</a:t>
            </a:r>
            <a:r>
              <a:rPr lang="ru-RU" sz="14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готового</a:t>
            </a:r>
            <a:r>
              <a:rPr lang="ru-RU" sz="1400" spc="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питания. </a:t>
            </a:r>
            <a:r>
              <a:rPr lang="ru-RU" sz="14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</a:t>
            </a:r>
            <a:r>
              <a:rPr lang="ru-RU" sz="1400" spc="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r>
              <a:rPr lang="ru-RU" sz="1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простоя</a:t>
            </a:r>
            <a:r>
              <a:rPr lang="ru-RU" sz="1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</a:t>
            </a:r>
            <a:r>
              <a:rPr lang="ru-RU" sz="1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пищеблока.</a:t>
            </a:r>
          </a:p>
          <a:p>
            <a:pPr lvl="0"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5" y="209315"/>
            <a:ext cx="7211331" cy="5539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«Эффективное использование пространства при обеспечении обучающихся горячим питанием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</a:t>
            </a:r>
            <a:endParaRPr lang="ru-RU" sz="2000" dirty="0"/>
          </a:p>
        </p:txBody>
      </p:sp>
      <p:pic>
        <p:nvPicPr>
          <p:cNvPr id="3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6091"/>
            <a:ext cx="2907077" cy="8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2772" y="1543871"/>
            <a:ext cx="626812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Проведение совещания по защите подходов внедрения </a:t>
            </a:r>
            <a:endParaRPr lang="ru-RU" b="1" dirty="0" smtClean="0"/>
          </a:p>
          <a:p>
            <a:pPr algn="ctr"/>
            <a:r>
              <a:rPr lang="ru-RU" dirty="0">
                <a:cs typeface="Arial" panose="020B0604020202020204" pitchFamily="34" charset="0"/>
              </a:rPr>
              <a:t>План  совещания по защите подходов внедрения </a:t>
            </a:r>
            <a:r>
              <a:rPr lang="ru-RU" dirty="0" smtClean="0">
                <a:cs typeface="Arial" panose="020B0604020202020204" pitchFamily="34" charset="0"/>
              </a:rPr>
              <a:t>проекта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«Оптимизация процесса обеспечения обучающихся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горячим питанием»</a:t>
            </a:r>
            <a:endParaRPr lang="ru-RU" dirty="0"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1228" y="28639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/>
              <a:t>Цель: </a:t>
            </a:r>
            <a:r>
              <a:rPr lang="ru-RU" i="1" dirty="0"/>
              <a:t>представить  целевое состояние и предполагаемые пути решения проблемы оптимизации процесса обеспечения обучающихся горячим питанием.</a:t>
            </a:r>
          </a:p>
          <a:p>
            <a:pPr algn="just"/>
            <a:r>
              <a:rPr lang="ru-RU" i="1" dirty="0"/>
              <a:t>Получить одобрение  предполагаемых решений  по достижению целевого состояния процесса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2748" y="4819896"/>
            <a:ext cx="8135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Озвучена </a:t>
            </a:r>
            <a:r>
              <a:rPr lang="ru-RU" dirty="0"/>
              <a:t>проблематика текущего состояния процесса,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Определены цели и задачи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Представлено  состояние  целевого процесса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Представлено предлагаемые решения по достижению целевого состояния,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Получено одобрение  предполагаемых решений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91" y="880847"/>
            <a:ext cx="4736123" cy="355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10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6" y="320114"/>
            <a:ext cx="5280390" cy="332399"/>
          </a:xfrm>
        </p:spPr>
        <p:txBody>
          <a:bodyPr/>
          <a:lstStyle/>
          <a:p>
            <a:pPr algn="ctr"/>
            <a:r>
              <a:rPr lang="ru-RU" sz="2400" b="1" dirty="0" smtClean="0"/>
              <a:t>Анкетирование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634" y="181615"/>
            <a:ext cx="2908044" cy="847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1491916"/>
            <a:ext cx="4981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723" y="837179"/>
            <a:ext cx="5120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Довольны ли вы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организацией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питания в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буфете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(педагоги, обучающиеся)</a:t>
            </a:r>
            <a:r>
              <a:rPr lang="ru-RU" b="1" dirty="0" smtClean="0"/>
              <a:t> 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9160162"/>
              </p:ext>
            </p:extLst>
          </p:nvPr>
        </p:nvGraphicFramePr>
        <p:xfrm>
          <a:off x="633260" y="837179"/>
          <a:ext cx="4402804" cy="277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49870" y="3542618"/>
            <a:ext cx="4915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Удобно ли вам  покупать продукцию в буфете?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(обучающиеся)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2339594"/>
              </p:ext>
            </p:extLst>
          </p:nvPr>
        </p:nvGraphicFramePr>
        <p:xfrm>
          <a:off x="338835" y="3542618"/>
          <a:ext cx="4784149" cy="319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67218" y="1549052"/>
            <a:ext cx="45523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Чтобы вы хотели улучшить при санитарной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обработке рук (множественный выбор)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(педагоги, обучающиеся)</a:t>
            </a:r>
          </a:p>
          <a:p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1692700"/>
              </p:ext>
            </p:extLst>
          </p:nvPr>
        </p:nvGraphicFramePr>
        <p:xfrm>
          <a:off x="6505727" y="2339176"/>
          <a:ext cx="5277851" cy="423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357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5" y="276979"/>
            <a:ext cx="9687555" cy="74789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горячим питанием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9217" y="1534516"/>
            <a:ext cx="4216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Алферова Юлия Владимировна,</a:t>
            </a:r>
          </a:p>
          <a:p>
            <a:r>
              <a:rPr lang="ru-RU" dirty="0">
                <a:solidFill>
                  <a:srgbClr val="002060"/>
                </a:solidFill>
              </a:rPr>
              <a:t>директор </a:t>
            </a:r>
            <a:r>
              <a:rPr lang="ru-RU" dirty="0" smtClean="0">
                <a:solidFill>
                  <a:srgbClr val="002060"/>
                </a:solidFill>
              </a:rPr>
              <a:t>МБОУ -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гимназии </a:t>
            </a:r>
            <a:r>
              <a:rPr lang="ru-RU" dirty="0">
                <a:solidFill>
                  <a:srgbClr val="002060"/>
                </a:solidFill>
              </a:rPr>
              <a:t>№34 г. </a:t>
            </a:r>
            <a:r>
              <a:rPr lang="ru-RU" dirty="0" smtClean="0">
                <a:solidFill>
                  <a:srgbClr val="002060"/>
                </a:solidFill>
              </a:rPr>
              <a:t>Орла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Роль:  </a:t>
            </a:r>
            <a:r>
              <a:rPr lang="ru-RU" dirty="0" smtClean="0">
                <a:solidFill>
                  <a:srgbClr val="002060"/>
                </a:solidFill>
              </a:rPr>
              <a:t>руководитель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588" y="5663553"/>
            <a:ext cx="3318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Трошин Николай Михайлович,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заместитель директора по </a:t>
            </a:r>
            <a:r>
              <a:rPr lang="ru-RU" dirty="0" smtClean="0">
                <a:solidFill>
                  <a:srgbClr val="002060"/>
                </a:solidFill>
              </a:rPr>
              <a:t>УВР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Роль: основной исполнитель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8275" y="5771111"/>
            <a:ext cx="3700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Сергеева Ирина Владимировна,</a:t>
            </a:r>
          </a:p>
          <a:p>
            <a:r>
              <a:rPr lang="ru-RU" dirty="0">
                <a:solidFill>
                  <a:srgbClr val="002060"/>
                </a:solidFill>
              </a:rPr>
              <a:t>заместитель директора по </a:t>
            </a:r>
            <a:r>
              <a:rPr lang="ru-RU" dirty="0" smtClean="0">
                <a:solidFill>
                  <a:srgbClr val="002060"/>
                </a:solidFill>
              </a:rPr>
              <a:t>УВР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Роль: технический специалист</a:t>
            </a:r>
            <a:endParaRPr lang="ru-RU" dirty="0"/>
          </a:p>
        </p:txBody>
      </p:sp>
      <p:pic>
        <p:nvPicPr>
          <p:cNvPr id="3074" name="Picture 2" descr="C:\Users\Sergeeva\Desktop\bRYS3l87B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281" y="1075765"/>
            <a:ext cx="2024071" cy="21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rgeeva\Desktop\T8An7AVZH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231" y="3528329"/>
            <a:ext cx="1483602" cy="213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ergeeva\Desktop\Oaic84SX04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2799" y="3570065"/>
            <a:ext cx="1521656" cy="209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6091"/>
            <a:ext cx="2907077" cy="8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97508" y="5762913"/>
            <a:ext cx="3961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Каинков</a:t>
            </a:r>
            <a:r>
              <a:rPr lang="ru-RU" dirty="0" smtClean="0">
                <a:solidFill>
                  <a:srgbClr val="002060"/>
                </a:solidFill>
              </a:rPr>
              <a:t> Игорь Вячеславович,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заместитель директора по УВР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Роль: основной исполнитель</a:t>
            </a:r>
            <a:endParaRPr lang="ru-RU" dirty="0"/>
          </a:p>
        </p:txBody>
      </p:sp>
      <p:pic>
        <p:nvPicPr>
          <p:cNvPr id="1026" name="Picture 2" descr="C:\Users\Sergeeva\Desktop\4eQC2uX2k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422" y="3481753"/>
            <a:ext cx="1785408" cy="222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82056" y="856802"/>
            <a:ext cx="4383548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 минут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5499" y="315203"/>
            <a:ext cx="3878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текущего состояния процесса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7246" y="1885709"/>
            <a:ext cx="289653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169"/>
          <p:cNvSpPr>
            <a:spLocks noChangeArrowheads="1"/>
          </p:cNvSpPr>
          <p:nvPr/>
        </p:nvSpPr>
        <p:spPr bwMode="auto">
          <a:xfrm>
            <a:off x="6367215" y="2527899"/>
            <a:ext cx="470640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5602306" y="561391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5572260" y="4300164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23" name="10-конечная звезда 22"/>
          <p:cNvSpPr/>
          <p:nvPr/>
        </p:nvSpPr>
        <p:spPr>
          <a:xfrm>
            <a:off x="5577592" y="5212617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583289"/>
              </p:ext>
            </p:extLst>
          </p:nvPr>
        </p:nvGraphicFramePr>
        <p:xfrm>
          <a:off x="5148964" y="1519236"/>
          <a:ext cx="1206206" cy="2478615"/>
        </p:xfrm>
        <a:graphic>
          <a:graphicData uri="http://schemas.openxmlformats.org/drawingml/2006/table">
            <a:tbl>
              <a:tblPr/>
              <a:tblGrid>
                <a:gridCol w="1206206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63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91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 использованной посуды и столовых приборов на тележки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23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минут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sp>
        <p:nvSpPr>
          <p:cNvPr id="26" name="10-конечная звезда 25"/>
          <p:cNvSpPr/>
          <p:nvPr/>
        </p:nvSpPr>
        <p:spPr>
          <a:xfrm>
            <a:off x="5592646" y="4786889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AutoShape 169"/>
          <p:cNvSpPr>
            <a:spLocks noChangeArrowheads="1"/>
          </p:cNvSpPr>
          <p:nvPr/>
        </p:nvSpPr>
        <p:spPr bwMode="auto">
          <a:xfrm>
            <a:off x="13077825" y="4939755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54830" y="4237572"/>
            <a:ext cx="4390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Значительное количество времени,  необходимое для 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рганизации уборки столовой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54831" y="4775076"/>
            <a:ext cx="603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Потенциально травмоопасный деревянный пол с лакокрасочным покрытием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215417" y="2043325"/>
            <a:ext cx="292768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54830" y="5233206"/>
            <a:ext cx="4684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Отсутствие устойчивой опоры столов и скамеек в столовой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4830" y="5515257"/>
            <a:ext cx="5583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Напольное покрытие не позволяет организовывать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качественную доставку горячего питания на обеденные столы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G:\Сергеева64-2\ПСР 4\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3422" y="285302"/>
            <a:ext cx="18764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4830" y="598331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Систематический бой посуды при транспортировке блюд горячего питания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9" name="10-конечная звезда 48"/>
          <p:cNvSpPr/>
          <p:nvPr/>
        </p:nvSpPr>
        <p:spPr>
          <a:xfrm>
            <a:off x="5593539" y="5974364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10-конечная звезда 43"/>
          <p:cNvSpPr/>
          <p:nvPr/>
        </p:nvSpPr>
        <p:spPr>
          <a:xfrm>
            <a:off x="5592646" y="6405098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54830" y="639257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Малая пропускная способность буфета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0627720"/>
              </p:ext>
            </p:extLst>
          </p:nvPr>
        </p:nvGraphicFramePr>
        <p:xfrm>
          <a:off x="10067506" y="1551624"/>
          <a:ext cx="1060497" cy="2483271"/>
        </p:xfrm>
        <a:graphic>
          <a:graphicData uri="http://schemas.openxmlformats.org/drawingml/2006/table">
            <a:tbl>
              <a:tblPr/>
              <a:tblGrid>
                <a:gridCol w="1060497">
                  <a:extLst>
                    <a:ext uri="{9D8B030D-6E8A-4147-A177-3AD203B41FA5}">
                      <a16:colId xmlns:a16="http://schemas.microsoft.com/office/drawing/2014/main" xmlns="" val="173795129"/>
                    </a:ext>
                  </a:extLst>
                </a:gridCol>
              </a:tblGrid>
              <a:tr h="49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Техперсонал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960604"/>
                  </a:ext>
                </a:extLst>
              </a:tr>
              <a:tr h="154539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Санитарная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уборка пола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514349"/>
                  </a:ext>
                </a:extLst>
              </a:tr>
              <a:tr h="443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742717"/>
                  </a:ext>
                </a:extLst>
              </a:tr>
            </a:tbl>
          </a:graphicData>
        </a:graphic>
      </p:graphicFrame>
      <p:sp>
        <p:nvSpPr>
          <p:cNvPr id="64" name="10-конечная звезда 63"/>
          <p:cNvSpPr/>
          <p:nvPr/>
        </p:nvSpPr>
        <p:spPr>
          <a:xfrm>
            <a:off x="9625408" y="3774942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5465" y="3768592"/>
            <a:ext cx="4016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9056" y="3778116"/>
            <a:ext cx="4016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10-конечная звезда 66"/>
          <p:cNvSpPr/>
          <p:nvPr/>
        </p:nvSpPr>
        <p:spPr>
          <a:xfrm>
            <a:off x="10920826" y="3781589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6665116"/>
              </p:ext>
            </p:extLst>
          </p:nvPr>
        </p:nvGraphicFramePr>
        <p:xfrm>
          <a:off x="8524324" y="1540505"/>
          <a:ext cx="1060497" cy="2450109"/>
        </p:xfrm>
        <a:graphic>
          <a:graphicData uri="http://schemas.openxmlformats.org/drawingml/2006/table">
            <a:tbl>
              <a:tblPr/>
              <a:tblGrid>
                <a:gridCol w="1060497">
                  <a:extLst>
                    <a:ext uri="{9D8B030D-6E8A-4147-A177-3AD203B41FA5}">
                      <a16:colId xmlns:a16="http://schemas.microsoft.com/office/drawing/2014/main" xmlns="" val="173795129"/>
                    </a:ext>
                  </a:extLst>
                </a:gridCol>
              </a:tblGrid>
              <a:tr h="48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Работники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столовой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960604"/>
                  </a:ext>
                </a:extLst>
              </a:tr>
              <a:tr h="152475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Санитарная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обработка обеденных столов 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514349"/>
                  </a:ext>
                </a:extLst>
              </a:tr>
              <a:tr h="437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742717"/>
                  </a:ext>
                </a:extLst>
              </a:tr>
            </a:tbl>
          </a:graphicData>
        </a:graphic>
      </p:graphicFrame>
      <p:sp>
        <p:nvSpPr>
          <p:cNvPr id="87" name="10-конечная звезда 86"/>
          <p:cNvSpPr/>
          <p:nvPr/>
        </p:nvSpPr>
        <p:spPr>
          <a:xfrm>
            <a:off x="8498777" y="3767470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88" name="10-конечная звезда 87"/>
          <p:cNvSpPr/>
          <p:nvPr/>
        </p:nvSpPr>
        <p:spPr>
          <a:xfrm>
            <a:off x="8927090" y="3772654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AutoShape 169"/>
          <p:cNvSpPr>
            <a:spLocks noChangeArrowheads="1"/>
          </p:cNvSpPr>
          <p:nvPr/>
        </p:nvSpPr>
        <p:spPr bwMode="auto">
          <a:xfrm>
            <a:off x="8065237" y="2557775"/>
            <a:ext cx="422381" cy="3064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AutoShape 169"/>
          <p:cNvSpPr>
            <a:spLocks noChangeArrowheads="1"/>
          </p:cNvSpPr>
          <p:nvPr/>
        </p:nvSpPr>
        <p:spPr bwMode="auto">
          <a:xfrm>
            <a:off x="9584821" y="2573118"/>
            <a:ext cx="453427" cy="3064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055372"/>
              </p:ext>
            </p:extLst>
          </p:nvPr>
        </p:nvGraphicFramePr>
        <p:xfrm>
          <a:off x="6849900" y="1553952"/>
          <a:ext cx="1206206" cy="2478615"/>
        </p:xfrm>
        <a:graphic>
          <a:graphicData uri="http://schemas.openxmlformats.org/drawingml/2006/table">
            <a:tbl>
              <a:tblPr/>
              <a:tblGrid>
                <a:gridCol w="1206206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63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Работники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столовой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91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Транспортировка использованной посуды и столовых приборов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посудомоечной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машины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23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5410" y="3784166"/>
            <a:ext cx="4016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772" y="3804185"/>
            <a:ext cx="4016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10-конечная звезда 45"/>
          <p:cNvSpPr/>
          <p:nvPr/>
        </p:nvSpPr>
        <p:spPr>
          <a:xfrm>
            <a:off x="6826958" y="3814328"/>
            <a:ext cx="381000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54" name="AutoShape 169"/>
          <p:cNvSpPr>
            <a:spLocks noChangeArrowheads="1"/>
          </p:cNvSpPr>
          <p:nvPr/>
        </p:nvSpPr>
        <p:spPr bwMode="auto">
          <a:xfrm>
            <a:off x="3099370" y="2523529"/>
            <a:ext cx="456491" cy="34071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325529"/>
              </p:ext>
            </p:extLst>
          </p:nvPr>
        </p:nvGraphicFramePr>
        <p:xfrm>
          <a:off x="1907716" y="1533038"/>
          <a:ext cx="1206206" cy="2478615"/>
        </p:xfrm>
        <a:graphic>
          <a:graphicData uri="http://schemas.openxmlformats.org/drawingml/2006/table">
            <a:tbl>
              <a:tblPr/>
              <a:tblGrid>
                <a:gridCol w="1206206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63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91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Санитарная обработка рук обучающимися перед приемом горячего питания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23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5610923"/>
              </p:ext>
            </p:extLst>
          </p:nvPr>
        </p:nvGraphicFramePr>
        <p:xfrm>
          <a:off x="3582056" y="1519236"/>
          <a:ext cx="1206206" cy="2478615"/>
        </p:xfrm>
        <a:graphic>
          <a:graphicData uri="http://schemas.openxmlformats.org/drawingml/2006/table">
            <a:tbl>
              <a:tblPr/>
              <a:tblGrid>
                <a:gridCol w="1206206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63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91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Прием обучающимися пищи,  приобретение буфетной продукции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23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157" y="2522931"/>
            <a:ext cx="3286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936" y="3744780"/>
            <a:ext cx="4079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23" y="3751130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510" y="3763035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431" y="3774942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418" y="3771766"/>
            <a:ext cx="4016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55" y="3763035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733" y="3747954"/>
            <a:ext cx="4016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6091"/>
            <a:ext cx="2907077" cy="8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3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82056" y="856802"/>
            <a:ext cx="4383548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r>
              <a:rPr lang="ru-RU" sz="1400" b="1" kern="1200" dirty="0" smtClean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минут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9377" y="315203"/>
            <a:ext cx="3890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целевого состояния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процесса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1397" y="2031635"/>
            <a:ext cx="289653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AutoShape 169"/>
          <p:cNvSpPr>
            <a:spLocks noChangeArrowheads="1"/>
          </p:cNvSpPr>
          <p:nvPr/>
        </p:nvSpPr>
        <p:spPr bwMode="auto">
          <a:xfrm>
            <a:off x="9639227" y="2555462"/>
            <a:ext cx="368358" cy="33858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3336404"/>
              </p:ext>
            </p:extLst>
          </p:nvPr>
        </p:nvGraphicFramePr>
        <p:xfrm>
          <a:off x="6714613" y="1550873"/>
          <a:ext cx="1250991" cy="2481030"/>
        </p:xfrm>
        <a:graphic>
          <a:graphicData uri="http://schemas.openxmlformats.org/drawingml/2006/table">
            <a:tbl>
              <a:tblPr/>
              <a:tblGrid>
                <a:gridCol w="1250991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501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Работники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столовой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13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Транспортировка использованной посуды и столовых приборов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посудомоечной машины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663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sp>
        <p:nvSpPr>
          <p:cNvPr id="25" name="AutoShape 169"/>
          <p:cNvSpPr>
            <a:spLocks noChangeArrowheads="1"/>
          </p:cNvSpPr>
          <p:nvPr/>
        </p:nvSpPr>
        <p:spPr bwMode="auto">
          <a:xfrm>
            <a:off x="4627792" y="2578085"/>
            <a:ext cx="392891" cy="28985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3299199"/>
              </p:ext>
            </p:extLst>
          </p:nvPr>
        </p:nvGraphicFramePr>
        <p:xfrm>
          <a:off x="10032118" y="1539652"/>
          <a:ext cx="1179405" cy="2485425"/>
        </p:xfrm>
        <a:graphic>
          <a:graphicData uri="http://schemas.openxmlformats.org/drawingml/2006/table">
            <a:tbl>
              <a:tblPr/>
              <a:tblGrid>
                <a:gridCol w="1179405">
                  <a:extLst>
                    <a:ext uri="{9D8B030D-6E8A-4147-A177-3AD203B41FA5}">
                      <a16:colId xmlns:a16="http://schemas.microsoft.com/office/drawing/2014/main" xmlns="" val="173795129"/>
                    </a:ext>
                  </a:extLst>
                </a:gridCol>
              </a:tblGrid>
              <a:tr h="49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Техперсонал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960604"/>
                  </a:ext>
                </a:extLst>
              </a:tr>
              <a:tr h="154673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Санитарная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уборка пола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514349"/>
                  </a:ext>
                </a:extLst>
              </a:tr>
              <a:tr h="444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742717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6148570" y="4354658"/>
            <a:ext cx="5607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Замена напольного покрытия и мебели для приема пищи в столовой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55021" y="4897392"/>
            <a:ext cx="5584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Приобретение барных столов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 употребления буфетной продукции</a:t>
            </a:r>
            <a:endParaRPr lang="ru-RU" sz="14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382836" y="2127162"/>
            <a:ext cx="292768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57771" y="5412448"/>
            <a:ext cx="5995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Приобретение буфета (комплект) для увеличение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пропускной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способности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68627" y="5862180"/>
            <a:ext cx="4289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Замена оборудования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входной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группы на сенсорные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санитарной обработки рук </a:t>
            </a:r>
            <a:endParaRPr lang="ru-RU" sz="14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G:\Сергеева64-2\ПСР 4\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3422" y="285302"/>
            <a:ext cx="18764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10-конечная звезда 43"/>
          <p:cNvSpPr/>
          <p:nvPr/>
        </p:nvSpPr>
        <p:spPr>
          <a:xfrm>
            <a:off x="5677654" y="4411480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10-конечная звезда 46"/>
          <p:cNvSpPr/>
          <p:nvPr/>
        </p:nvSpPr>
        <p:spPr>
          <a:xfrm>
            <a:off x="5677654" y="4881782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10-конечная звезда 50"/>
          <p:cNvSpPr/>
          <p:nvPr/>
        </p:nvSpPr>
        <p:spPr>
          <a:xfrm>
            <a:off x="5677654" y="5352084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10-конечная звезда 58"/>
          <p:cNvSpPr/>
          <p:nvPr/>
        </p:nvSpPr>
        <p:spPr>
          <a:xfrm>
            <a:off x="9888349" y="3737803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10-конечная звезда 59"/>
          <p:cNvSpPr/>
          <p:nvPr/>
        </p:nvSpPr>
        <p:spPr>
          <a:xfrm>
            <a:off x="10289267" y="3737803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10-конечная звезда 64"/>
          <p:cNvSpPr/>
          <p:nvPr/>
        </p:nvSpPr>
        <p:spPr>
          <a:xfrm>
            <a:off x="5691577" y="5811282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10-конечная звезда 65"/>
          <p:cNvSpPr/>
          <p:nvPr/>
        </p:nvSpPr>
        <p:spPr>
          <a:xfrm>
            <a:off x="10685355" y="3737803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10-конечная звезда 67"/>
          <p:cNvSpPr/>
          <p:nvPr/>
        </p:nvSpPr>
        <p:spPr>
          <a:xfrm>
            <a:off x="6754310" y="3769212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10-конечная звезда 42"/>
          <p:cNvSpPr/>
          <p:nvPr/>
        </p:nvSpPr>
        <p:spPr>
          <a:xfrm>
            <a:off x="7185329" y="3755507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301309"/>
              </p:ext>
            </p:extLst>
          </p:nvPr>
        </p:nvGraphicFramePr>
        <p:xfrm>
          <a:off x="8379438" y="1527844"/>
          <a:ext cx="1259789" cy="2481030"/>
        </p:xfrm>
        <a:graphic>
          <a:graphicData uri="http://schemas.openxmlformats.org/drawingml/2006/table">
            <a:tbl>
              <a:tblPr/>
              <a:tblGrid>
                <a:gridCol w="1259789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501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Работники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столовой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1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Санитарная обработка обеденных столов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663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sp>
        <p:nvSpPr>
          <p:cNvPr id="37" name="AutoShape 169"/>
          <p:cNvSpPr>
            <a:spLocks noChangeArrowheads="1"/>
          </p:cNvSpPr>
          <p:nvPr/>
        </p:nvSpPr>
        <p:spPr bwMode="auto">
          <a:xfrm>
            <a:off x="7986546" y="2597082"/>
            <a:ext cx="392891" cy="31595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8" name="10-конечная звезда 37"/>
          <p:cNvSpPr/>
          <p:nvPr/>
        </p:nvSpPr>
        <p:spPr>
          <a:xfrm>
            <a:off x="8450709" y="3737803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4387849"/>
              </p:ext>
            </p:extLst>
          </p:nvPr>
        </p:nvGraphicFramePr>
        <p:xfrm>
          <a:off x="5030509" y="1523679"/>
          <a:ext cx="1206206" cy="2478615"/>
        </p:xfrm>
        <a:graphic>
          <a:graphicData uri="http://schemas.openxmlformats.org/drawingml/2006/table">
            <a:tbl>
              <a:tblPr/>
              <a:tblGrid>
                <a:gridCol w="1206206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63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91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 использованной посуды и столовых приборов на тележки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23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минут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sp>
        <p:nvSpPr>
          <p:cNvPr id="41" name="AutoShape 169"/>
          <p:cNvSpPr>
            <a:spLocks noChangeArrowheads="1"/>
          </p:cNvSpPr>
          <p:nvPr/>
        </p:nvSpPr>
        <p:spPr bwMode="auto">
          <a:xfrm>
            <a:off x="6226889" y="2597082"/>
            <a:ext cx="459075" cy="2969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6" name="10-конечная звезда 45"/>
          <p:cNvSpPr/>
          <p:nvPr/>
        </p:nvSpPr>
        <p:spPr>
          <a:xfrm>
            <a:off x="5547692" y="3737803"/>
            <a:ext cx="381000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AutoShape 169"/>
          <p:cNvSpPr>
            <a:spLocks noChangeArrowheads="1"/>
          </p:cNvSpPr>
          <p:nvPr/>
        </p:nvSpPr>
        <p:spPr bwMode="auto">
          <a:xfrm>
            <a:off x="3130891" y="2578085"/>
            <a:ext cx="280869" cy="33495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6981577"/>
              </p:ext>
            </p:extLst>
          </p:nvPr>
        </p:nvGraphicFramePr>
        <p:xfrm>
          <a:off x="3421586" y="1529051"/>
          <a:ext cx="1206206" cy="2478615"/>
        </p:xfrm>
        <a:graphic>
          <a:graphicData uri="http://schemas.openxmlformats.org/drawingml/2006/table">
            <a:tbl>
              <a:tblPr/>
              <a:tblGrid>
                <a:gridCol w="1206206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63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91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Прием обучающимися пищи,  приобретение буфетной продукции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23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3008225"/>
              </p:ext>
            </p:extLst>
          </p:nvPr>
        </p:nvGraphicFramePr>
        <p:xfrm>
          <a:off x="1915186" y="1542262"/>
          <a:ext cx="1206206" cy="2478615"/>
        </p:xfrm>
        <a:graphic>
          <a:graphicData uri="http://schemas.openxmlformats.org/drawingml/2006/table">
            <a:tbl>
              <a:tblPr/>
              <a:tblGrid>
                <a:gridCol w="1206206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63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91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Санитарная обработка рук обучающимися перед приемом горячего питания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523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минут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219" y="3725896"/>
            <a:ext cx="401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125" y="3755507"/>
            <a:ext cx="401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558" y="3737803"/>
            <a:ext cx="401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195" y="3725061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619" y="3762923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6091"/>
            <a:ext cx="2907077" cy="8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1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9550" y="343661"/>
            <a:ext cx="9089713" cy="6093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использование пространства при обеспечении обучающихся горячим питанием»</a:t>
            </a:r>
            <a:endParaRPr lang="ru-RU" sz="2000" dirty="0"/>
          </a:p>
        </p:txBody>
      </p:sp>
      <p:pic>
        <p:nvPicPr>
          <p:cNvPr id="5" name="Picture 2" descr="F:\ПСР 3\ПСР итоговый -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47" y="226091"/>
            <a:ext cx="2487250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9613" y="1270520"/>
            <a:ext cx="11056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Текущее состояние                     </a:t>
            </a:r>
            <a:r>
              <a:rPr lang="ru-RU" sz="2800" b="1" u="sng" kern="0" dirty="0" smtClean="0">
                <a:latin typeface="Times New Roman" pitchFamily="18" charset="0"/>
                <a:cs typeface="Times New Roman" pitchFamily="18" charset="0"/>
              </a:rPr>
              <a:t>БУФЕТ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                  Целевое состояние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D:\Downloads\IMG_20220629_154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13" y="2146615"/>
            <a:ext cx="3320848" cy="44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pi.sfu-kras.ru/files/page_files/img_8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913" y="2146616"/>
            <a:ext cx="6641695" cy="44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8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1309</Words>
  <Application>Microsoft Office PowerPoint</Application>
  <PresentationFormat>Произвольный</PresentationFormat>
  <Paragraphs>243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Слайд 1</vt:lpstr>
      <vt:lpstr>Слайд 2</vt:lpstr>
      <vt:lpstr>Слайд 3</vt:lpstr>
      <vt:lpstr> «Эффективное использование пространства при обеспечении обучающихся горячим питанием»</vt:lpstr>
      <vt:lpstr>Анкетирование</vt:lpstr>
      <vt:lpstr>Команда проекта «Эффективное использование пространства при обеспечении  обучающихся горячим питанием»</vt:lpstr>
      <vt:lpstr>Слайд 7</vt:lpstr>
      <vt:lpstr>Слайд 8</vt:lpstr>
      <vt:lpstr>«Эффективное использование пространства при обеспечении обучающихся горячим питанием»</vt:lpstr>
      <vt:lpstr>«Эффективное использование пространства при обеспечении обучающихся горячим питанием»</vt:lpstr>
      <vt:lpstr>«Эффективное использование пространства при обеспечении обучающихся горячим питанием»</vt:lpstr>
      <vt:lpstr>«Эффективное использование пространства при обеспечении обучающихся горячим питанием»</vt:lpstr>
      <vt:lpstr>«Эффективное использование пространства при обеспечении  обучающихся горячим питанием»</vt:lpstr>
      <vt:lpstr>«Эффективное использование пространства при обеспечении обучающихся горячим питанием»</vt:lpstr>
      <vt:lpstr>«Эффективное использование пространства при обеспечении обучающихся горячим питанием»</vt:lpstr>
      <vt:lpstr>«Эффективное использование пространства при обеспечении обучающихся горячим питанием»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Трифонова Ольга Николаевна</dc:creator>
  <cp:lastModifiedBy>RAY-RAY</cp:lastModifiedBy>
  <cp:revision>158</cp:revision>
  <cp:lastPrinted>2022-03-31T05:18:50Z</cp:lastPrinted>
  <dcterms:created xsi:type="dcterms:W3CDTF">2022-01-19T08:58:44Z</dcterms:created>
  <dcterms:modified xsi:type="dcterms:W3CDTF">2022-11-25T10:17:45Z</dcterms:modified>
</cp:coreProperties>
</file>