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1" r:id="rId3"/>
    <p:sldId id="275" r:id="rId4"/>
    <p:sldId id="264" r:id="rId5"/>
    <p:sldId id="260" r:id="rId6"/>
    <p:sldId id="265" r:id="rId7"/>
    <p:sldId id="267" r:id="rId8"/>
    <p:sldId id="269" r:id="rId9"/>
    <p:sldId id="270" r:id="rId10"/>
    <p:sldId id="272" r:id="rId11"/>
    <p:sldId id="274" r:id="rId12"/>
    <p:sldId id="271" r:id="rId13"/>
    <p:sldId id="273" r:id="rId14"/>
    <p:sldId id="268" r:id="rId15"/>
    <p:sldId id="266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3229" autoAdjust="0"/>
  </p:normalViewPr>
  <p:slideViewPr>
    <p:cSldViewPr snapToGrid="0">
      <p:cViewPr varScale="1">
        <p:scale>
          <a:sx n="78" d="100"/>
          <a:sy n="78" d="100"/>
        </p:scale>
        <p:origin x="-102" y="-6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9412090261753E-2"/>
          <c:y val="0.13762317734293739"/>
          <c:w val="0.90488174069332383"/>
          <c:h val="0.755329305449536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96-4025-885D-223A3CC71F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C-4397-956E-ED6B7495C1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C-4397-956E-ED6B7495C1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BC-4397-956E-ED6B7495C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Использовать рукосушилки</c:v>
                </c:pt>
                <c:pt idx="1">
                  <c:v>Сенсорные краны</c:v>
                </c:pt>
                <c:pt idx="2">
                  <c:v>Автоматические диспенсеры</c:v>
                </c:pt>
                <c:pt idx="3">
                  <c:v>Иное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72</c:v>
                </c:pt>
                <c:pt idx="1">
                  <c:v>90</c:v>
                </c:pt>
                <c:pt idx="2">
                  <c:v>52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C-478C-B924-2515C453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071872"/>
        <c:axId val="157998400"/>
      </c:barChart>
      <c:catAx>
        <c:axId val="30107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998400"/>
        <c:crosses val="autoZero"/>
        <c:auto val="1"/>
        <c:lblAlgn val="ctr"/>
        <c:lblOffset val="100"/>
        <c:noMultiLvlLbl val="0"/>
      </c:catAx>
      <c:valAx>
        <c:axId val="1579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07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уверен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071360"/>
        <c:axId val="301256064"/>
      </c:barChart>
      <c:catAx>
        <c:axId val="30107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1256064"/>
        <c:crosses val="autoZero"/>
        <c:auto val="1"/>
        <c:lblAlgn val="ctr"/>
        <c:lblOffset val="100"/>
        <c:noMultiLvlLbl val="0"/>
      </c:catAx>
      <c:valAx>
        <c:axId val="301256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1071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</c:f>
              <c:strCache>
                <c:ptCount val="1"/>
                <c:pt idx="0">
                  <c:v>ВПП процесса</c:v>
                </c:pt>
              </c:strCache>
            </c:strRef>
          </c:cat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Стало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</c:f>
              <c:strCache>
                <c:ptCount val="1"/>
                <c:pt idx="0">
                  <c:v>ВПП процесса</c:v>
                </c:pt>
              </c:strCache>
            </c:strRef>
          </c:cat>
          <c:val>
            <c:numRef>
              <c:f>'[Диаграмма в Microsoft PowerPoint]Лист1'!$C$2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036736"/>
        <c:axId val="324702720"/>
      </c:barChart>
      <c:catAx>
        <c:axId val="33003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4702720"/>
        <c:crosses val="autoZero"/>
        <c:auto val="1"/>
        <c:lblAlgn val="ctr"/>
        <c:lblOffset val="100"/>
        <c:noMultiLvlLbl val="0"/>
      </c:catAx>
      <c:valAx>
        <c:axId val="32470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36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0.90396</cdr:y>
    </cdr:from>
    <cdr:to>
      <cdr:x>0.31244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5569628" y="3647711"/>
          <a:ext cx="1900981" cy="387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</a:rPr>
            <a:t>Доступ к ЭОР</a:t>
          </a:r>
          <a:endParaRPr lang="ru-RU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0.76639</cdr:x>
      <cdr:y>0.90396</cdr:y>
    </cdr:from>
    <cdr:to>
      <cdr:x>0.95343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62980" y="3647711"/>
          <a:ext cx="1138009" cy="387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</a:rPr>
            <a:t>Иное</a:t>
          </a:r>
          <a:endParaRPr lang="ru-RU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0.21538</cdr:x>
      <cdr:y>0.90847</cdr:y>
    </cdr:from>
    <cdr:to>
      <cdr:x>0.67031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310452" y="3665925"/>
          <a:ext cx="276789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</a:rPr>
            <a:t>Временные затраты</a:t>
          </a:r>
          <a:endParaRPr lang="ru-RU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DF8A518-D757-469D-AE71-87330F1113C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2106DA2-9C25-42D3-880B-DFF93B64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4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7799" y="5845153"/>
            <a:ext cx="5869857" cy="269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6DA2-9C25-42D3-880B-DFF93B64F8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7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5" y="181615"/>
            <a:ext cx="908971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2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9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581-6127-4072-8CAD-50354D5777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5687" y="24105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Орловской области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Эффективный регион»</a:t>
            </a:r>
          </a:p>
        </p:txBody>
      </p:sp>
      <p:pic>
        <p:nvPicPr>
          <p:cNvPr id="4" name="Picture 2" descr="Coat of arms of Oryol Oblast (large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01" y="198403"/>
            <a:ext cx="1243166" cy="16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07" y="-158048"/>
            <a:ext cx="2425560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5607" y="341183"/>
            <a:ext cx="1164714" cy="1495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43182" y="2040181"/>
            <a:ext cx="3409564" cy="340428"/>
          </a:xfrm>
          <a:prstGeom prst="rect">
            <a:avLst/>
          </a:prstGeom>
        </p:spPr>
        <p:txBody>
          <a:bodyPr lIns="93294" tIns="46648" rIns="93294" bIns="46648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города Орла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7743" y="1967806"/>
            <a:ext cx="1884882" cy="542612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2749" y="468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 учреждение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гимназии №34 г. Орла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5261" y="3244334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5687" y="36898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6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8272" y="1654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Уровень удовлетворенности организацией процессов в</a:t>
            </a:r>
          </a:p>
          <a:p>
            <a:pPr algn="ctr"/>
            <a:r>
              <a:rPr lang="ru-RU" b="1" dirty="0"/>
              <a:t>библиотеке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272" y="423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pic>
        <p:nvPicPr>
          <p:cNvPr id="1026" name="Picture 2" descr="C:\Users\Sergeeva\Desktop\1почта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8" r="9167" b="14190"/>
          <a:stretch/>
        </p:blipFill>
        <p:spPr bwMode="auto">
          <a:xfrm>
            <a:off x="3535679" y="2961893"/>
            <a:ext cx="3654553" cy="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geeva\Desktop\1почт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10" y="2961893"/>
            <a:ext cx="2447590" cy="13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6096" y="3901440"/>
            <a:ext cx="3148584" cy="5364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9712" y="3901440"/>
            <a:ext cx="355092" cy="53644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8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0893" y="39849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965" y="2961893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48256" y="3987118"/>
            <a:ext cx="17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Окончание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51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962" y="5405009"/>
            <a:ext cx="9089713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ВВП процесса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607017"/>
              </p:ext>
            </p:extLst>
          </p:nvPr>
        </p:nvGraphicFramePr>
        <p:xfrm>
          <a:off x="3249168" y="1231392"/>
          <a:ext cx="4986528" cy="407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45752" y="1885140"/>
            <a:ext cx="26318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1">
              <a:buClr>
                <a:srgbClr val="171616"/>
              </a:buClr>
              <a:defRPr/>
            </a:pPr>
            <a:r>
              <a:rPr lang="ru-RU" sz="1600" b="1" spc="-1" dirty="0">
                <a:solidFill>
                  <a:srgbClr val="171616"/>
                </a:solidFill>
                <a:ea typeface="Verdana"/>
                <a:cs typeface="Arial" panose="020B0604020202020204" pitchFamily="34" charset="0"/>
              </a:rPr>
              <a:t>Реализация плана мероприятий командой проекта позволила повысить уровень удовлетворенности по направлению с </a:t>
            </a:r>
            <a:r>
              <a:rPr lang="ru-RU" sz="1600" b="1" spc="-1" dirty="0" smtClean="0">
                <a:solidFill>
                  <a:srgbClr val="171616"/>
                </a:solidFill>
                <a:ea typeface="Verdana"/>
                <a:cs typeface="Arial" panose="020B0604020202020204" pitchFamily="34" charset="0"/>
              </a:rPr>
              <a:t>82 до 90  </a:t>
            </a:r>
            <a:r>
              <a:rPr lang="ru-RU" sz="1600" b="1" spc="-1" dirty="0">
                <a:solidFill>
                  <a:srgbClr val="171616"/>
                </a:solidFill>
                <a:ea typeface="Verdana"/>
                <a:cs typeface="Arial" panose="020B0604020202020204" pitchFamily="34" charset="0"/>
              </a:rPr>
              <a:t>процентов. Прирост показателя составил 8%.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1D2F838-F856-FE2D-2DAB-2A41258728A8}"/>
              </a:ext>
            </a:extLst>
          </p:cNvPr>
          <p:cNvSpPr/>
          <p:nvPr/>
        </p:nvSpPr>
        <p:spPr>
          <a:xfrm>
            <a:off x="5667655" y="907466"/>
            <a:ext cx="832306" cy="384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230368" y="1463040"/>
            <a:ext cx="12192" cy="256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42560" y="1463040"/>
            <a:ext cx="1269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2153" y="1463040"/>
            <a:ext cx="0" cy="257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21152" y="1187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95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480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pic>
        <p:nvPicPr>
          <p:cNvPr id="1026" name="Picture 2" descr="E:\Сергеева64-2\Комфортная школа\комфортная школа Таня\22TSb3Pxj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2" y="1901520"/>
            <a:ext cx="2674301" cy="48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ергеева64-2\Комфортная школа\комфортная школа Таня\hHM6HQ0YMS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-5101" r="281" b="5101"/>
          <a:stretch/>
        </p:blipFill>
        <p:spPr bwMode="auto">
          <a:xfrm>
            <a:off x="339551" y="1010912"/>
            <a:ext cx="2708449" cy="47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9383" y="670832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0591" y="3375844"/>
            <a:ext cx="84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СТАЛО</a:t>
            </a:r>
          </a:p>
        </p:txBody>
      </p:sp>
      <p:pic>
        <p:nvPicPr>
          <p:cNvPr id="1028" name="Picture 4" descr="E:\Сергеева64-2\Комфортная школа\комфортная школа Таня\j8iwEgU9a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072"/>
            <a:ext cx="3155857" cy="23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ергеева64-2\Комфортная школа\комфортная школа Таня\OlXbvyGhRvc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22" y="3913443"/>
            <a:ext cx="4028337" cy="25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4568" y="1378526"/>
            <a:ext cx="84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54674" y="855498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</p:spTree>
    <p:extLst>
      <p:ext uri="{BB962C8B-B14F-4D97-AF65-F5344CB8AC3E}">
        <p14:creationId xmlns:p14="http://schemas.microsoft.com/office/powerpoint/2010/main" val="124300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ергеева64-2\Комфортная школа\комфортная школа Таня\xAUAIt61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2068068"/>
            <a:ext cx="6305973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ергеева64-2\Комфортная школа\комфортная школа Таня\FILHcXF-w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560576"/>
            <a:ext cx="6810586" cy="30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Сергеева64-2\Комфортная школа\комфортная школа Таня\xAUAIt61-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90" y="4462272"/>
            <a:ext cx="4612639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4723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5536" y="5315450"/>
            <a:ext cx="295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медиазоны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84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31371" y="188640"/>
            <a:ext cx="11425269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/>
              <a:t>Оптимизация выдачи учебников обучающимся на новый учебный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475552" y="1340768"/>
            <a:ext cx="4955547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БЫЛО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623392" y="2060848"/>
            <a:ext cx="5568619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Обучающиеся стоят в очереди за получением учебников</a:t>
            </a:r>
            <a:endParaRPr lang="ru-RU" sz="20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6673153" y="1340769"/>
            <a:ext cx="5053673" cy="639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СТАЛО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6432551" y="2060575"/>
            <a:ext cx="5616111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Обучающиеся получают комплект учебников с росписью в ведомости у классного руководителя</a:t>
            </a:r>
            <a:endParaRPr lang="ru-RU" sz="20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 descr="C:\Users\Tishkevich\Desktop\BKI43nUZkL5ns5URIVjBYc-GjkrMOy-77qI-I0yW_VQl7JTGo8lR82nww4atodFcW5HMHp6S6Yzd_itFe2x129g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7" y="2780927"/>
            <a:ext cx="3200000" cy="20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shkevich\Desktop\uzjZs4b05wMXoTUCtHsSVbMkROX80xXJlu8Q7p9ldF7s4KalqgL5plrXxg4j-Z4YXWga-Mtdd6FzkGi1YZ8VBiZ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418250"/>
            <a:ext cx="3200000" cy="19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shkevich\Desktop\Brn8DGuO7kmI-NbywOVlwtgj_HK-EP7ANj6C6JJ8kMZj-Hh4ebu78HBNT3wFHtWZCbnDqgp9pYi9Lv2S1uzNEB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93" y="3231699"/>
            <a:ext cx="2839211" cy="23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ergeeva\Desktop\1почта\Сним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04" y="4644858"/>
            <a:ext cx="3080957" cy="20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8362" y="83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«Оптимизация работы библиотеки как одна из форм улучшения организации учебного процесса»</a:t>
            </a:r>
          </a:p>
        </p:txBody>
      </p:sp>
      <p:pic>
        <p:nvPicPr>
          <p:cNvPr id="2050" name="Picture 2" descr="C:\Users\Ирина\Desktop\Сним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-1810" r="1196" b="1794"/>
          <a:stretch/>
        </p:blipFill>
        <p:spPr bwMode="auto">
          <a:xfrm>
            <a:off x="1755648" y="735866"/>
            <a:ext cx="8050826" cy="57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12" y="278838"/>
            <a:ext cx="8237182" cy="436017"/>
          </a:xfrm>
          <a:effectLst/>
        </p:spPr>
        <p:txBody>
          <a:bodyPr/>
          <a:lstStyle/>
          <a:p>
            <a:pPr algn="ctr">
              <a:lnSpc>
                <a:spcPts val="1735"/>
              </a:lnSpc>
            </a:pPr>
            <a:r>
              <a:rPr lang="ru-RU" sz="1632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1632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 «Оптимизация работы библиотеки как одна из форм улучшения организации учебного </a:t>
            </a:r>
            <a:r>
              <a:rPr lang="ru-RU" sz="1632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процесса»</a:t>
            </a:r>
            <a:endParaRPr lang="en-US" sz="1632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11166035" y="-35250"/>
            <a:ext cx="722328" cy="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75" y="148016"/>
            <a:ext cx="571770" cy="6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3467" y="985799"/>
            <a:ext cx="5173105" cy="2555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Заказчик проекта: </a:t>
            </a:r>
            <a:r>
              <a:rPr lang="ru-RU" sz="1200" dirty="0"/>
              <a:t>директор МБОУ- гимназии №34 </a:t>
            </a:r>
            <a:r>
              <a:rPr lang="ru-RU" sz="1200" dirty="0" err="1"/>
              <a:t>г.Орла</a:t>
            </a: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b="1" dirty="0"/>
              <a:t>Клиенты процесса:</a:t>
            </a:r>
            <a:r>
              <a:rPr lang="ru-RU" sz="1200" dirty="0"/>
              <a:t> участники образовательного процесса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Периметр проекта:</a:t>
            </a:r>
            <a:r>
              <a:rPr lang="ru-RU" sz="1200" dirty="0"/>
              <a:t> пространство библиотеки и читального зала МБОУ- гимназии №34 </a:t>
            </a:r>
            <a:r>
              <a:rPr lang="ru-RU" sz="1200" dirty="0" err="1"/>
              <a:t>г.Орла</a:t>
            </a: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b="1" dirty="0"/>
              <a:t>Границы процесса:</a:t>
            </a:r>
            <a:r>
              <a:rPr lang="ru-RU" sz="1200" dirty="0"/>
              <a:t> от обращения в библиотеку </a:t>
            </a:r>
            <a:r>
              <a:rPr lang="ru-RU" sz="1200" dirty="0" smtClean="0"/>
              <a:t>до получения </a:t>
            </a:r>
            <a:r>
              <a:rPr lang="ru-RU" sz="1200" dirty="0"/>
              <a:t>книги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Владелец процесса</a:t>
            </a:r>
            <a:r>
              <a:rPr lang="ru-RU" sz="1200" dirty="0"/>
              <a:t>: МБОУ-гимназия №34 </a:t>
            </a:r>
            <a:r>
              <a:rPr lang="ru-RU" sz="1200" dirty="0" err="1"/>
              <a:t>г.Орла</a:t>
            </a:r>
            <a:r>
              <a:rPr lang="ru-RU" sz="1200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Руководитель проекта:</a:t>
            </a:r>
            <a:r>
              <a:rPr lang="ru-RU" sz="1200" dirty="0"/>
              <a:t> И. В. Сергеева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Команда проекта:</a:t>
            </a:r>
            <a:r>
              <a:rPr lang="ru-RU" sz="1200" dirty="0"/>
              <a:t> Ю.В. Алферова, А.А. Дмитриева, Е.С. </a:t>
            </a:r>
            <a:r>
              <a:rPr lang="ru-RU" sz="1200" dirty="0" err="1"/>
              <a:t>Тишкевич</a:t>
            </a:r>
            <a:r>
              <a:rPr lang="ru-RU" sz="1200" dirty="0"/>
              <a:t>, И. В. </a:t>
            </a:r>
            <a:r>
              <a:rPr lang="ru-RU" sz="1200" dirty="0" err="1"/>
              <a:t>Каинков</a:t>
            </a:r>
            <a:r>
              <a:rPr lang="ru-RU" sz="1200" dirty="0"/>
              <a:t>, М.Ю. Костиков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0195" y="949455"/>
            <a:ext cx="569816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anose="02020603050405020304" pitchFamily="18" charset="0"/>
              </a:rPr>
              <a:t>Ключевой риск:</a:t>
            </a:r>
            <a:r>
              <a:rPr lang="ru-RU" sz="1200" dirty="0"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200" kern="0" dirty="0">
                <a:solidFill>
                  <a:srgbClr val="000000"/>
                </a:solidFill>
              </a:rPr>
              <a:t>неудовлетворенность заказчиками </a:t>
            </a:r>
            <a:r>
              <a:rPr lang="ru-RU" altLang="ru-RU" sz="1200" kern="0" dirty="0" smtClean="0">
                <a:solidFill>
                  <a:srgbClr val="000000"/>
                </a:solidFill>
              </a:rPr>
              <a:t>использования ресурсов библиотеки  в  организации  учебного процесса.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cs typeface="Times New Roman" panose="02020603050405020304" pitchFamily="18" charset="0"/>
              </a:rPr>
              <a:t>Проблемы:</a:t>
            </a:r>
          </a:p>
          <a:p>
            <a:pPr lvl="0"/>
            <a:r>
              <a:rPr lang="ru-RU" sz="1200" dirty="0"/>
              <a:t>Большие временные затраты для организации книговыдачи.</a:t>
            </a:r>
          </a:p>
          <a:p>
            <a:pPr lvl="0"/>
            <a:r>
              <a:rPr lang="ru-RU" sz="1200" dirty="0"/>
              <a:t>Нерациональная расстановка библиотечного фонда.</a:t>
            </a:r>
          </a:p>
          <a:p>
            <a:pPr lvl="0"/>
            <a:r>
              <a:rPr lang="ru-RU" sz="1200" dirty="0"/>
              <a:t>Отсутствие возможности дистанционного выбора художественной литературы</a:t>
            </a:r>
          </a:p>
          <a:p>
            <a:pPr lvl="0"/>
            <a:r>
              <a:rPr lang="ru-RU" sz="1200" dirty="0"/>
              <a:t>Отсутствие базы электронных  ресурсов. </a:t>
            </a:r>
          </a:p>
          <a:p>
            <a:pPr lvl="0"/>
            <a:r>
              <a:rPr lang="ru-RU" sz="1200" dirty="0"/>
              <a:t>Наличие ветхой литературы и литературы устаревшей по содержанию.</a:t>
            </a:r>
          </a:p>
          <a:p>
            <a:pPr lvl="0"/>
            <a:r>
              <a:rPr lang="ru-RU" sz="1200" dirty="0"/>
              <a:t>Отсутствие доступа обучающихся к электронным ресурсам  и копировальной техники.</a:t>
            </a:r>
          </a:p>
          <a:p>
            <a:pPr lvl="0"/>
            <a:r>
              <a:rPr lang="ru-RU" sz="1200" dirty="0" smtClean="0"/>
              <a:t>Износ  </a:t>
            </a:r>
            <a:r>
              <a:rPr lang="ru-RU" sz="1200" dirty="0"/>
              <a:t>ветхих стеллажных конструкций. </a:t>
            </a:r>
          </a:p>
        </p:txBody>
      </p:sp>
      <p:pic>
        <p:nvPicPr>
          <p:cNvPr id="20" name="Picture 2" descr="Coat of arms of Oryol Oblast (large)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23895" y="1"/>
            <a:ext cx="458733" cy="6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273906" y="602167"/>
            <a:ext cx="892129" cy="278873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15156"/>
              </p:ext>
            </p:extLst>
          </p:nvPr>
        </p:nvGraphicFramePr>
        <p:xfrm>
          <a:off x="499872" y="3885407"/>
          <a:ext cx="5384251" cy="235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215"/>
                <a:gridCol w="753522"/>
                <a:gridCol w="693514"/>
              </a:tblGrid>
              <a:tr h="341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Наименование цели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Факт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Цель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Сокращение временных затрат на выдачу учебников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125 мин на класс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30 мин на класс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Увеличение </a:t>
                      </a:r>
                      <a:r>
                        <a:rPr lang="ru-RU" sz="1400" kern="150" dirty="0">
                          <a:effectLst/>
                        </a:rPr>
                        <a:t>пропускной способности библиотеки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 </a:t>
                      </a:r>
                      <a:r>
                        <a:rPr lang="ru-RU" sz="1400" kern="150" dirty="0" smtClean="0">
                          <a:effectLst/>
                        </a:rPr>
                        <a:t>15 </a:t>
                      </a:r>
                      <a:r>
                        <a:rPr lang="ru-RU" sz="1400" kern="150" dirty="0">
                          <a:effectLst/>
                        </a:rPr>
                        <a:t>чел/ день 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30 чел/ день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Доступ </a:t>
                      </a:r>
                      <a:r>
                        <a:rPr lang="ru-RU" sz="1400" kern="150" dirty="0">
                          <a:effectLst/>
                        </a:rPr>
                        <a:t>к электронным образовательным ресурсам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 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нет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есть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33236"/>
              </p:ext>
            </p:extLst>
          </p:nvPr>
        </p:nvGraphicFramePr>
        <p:xfrm>
          <a:off x="6190196" y="3307241"/>
          <a:ext cx="5783976" cy="3087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688"/>
                <a:gridCol w="957810"/>
                <a:gridCol w="942478"/>
              </a:tblGrid>
              <a:tr h="176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Наименование события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Начало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err="1">
                          <a:effectLst/>
                        </a:rPr>
                        <a:t>Оконч</a:t>
                      </a:r>
                      <a:r>
                        <a:rPr lang="ru-RU" sz="1100" kern="150" dirty="0">
                          <a:effectLst/>
                        </a:rPr>
                        <a:t>.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1. Старт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19.05.23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2. Диагностика и целевое состояние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Анализ текущего состояния (фото)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Карта текущего состояния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16.06.23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30.06.23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16.06.23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07.07.23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30.06.23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30.06.23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3. Разработка решений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Разработка плана мероприятий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Скорректированная карточка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08.07.23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08.07.23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08.07.23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09.08.23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04.08.23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04.08.23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4. Внедрение улучшений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700"/>
                        <a:buFont typeface="Wingdings"/>
                        <a:buNone/>
                      </a:pPr>
                      <a:r>
                        <a:rPr lang="ru-RU" sz="1100" kern="150" dirty="0" smtClean="0">
                          <a:effectLst/>
                        </a:rPr>
                        <a:t>Достигнутое </a:t>
                      </a:r>
                      <a:r>
                        <a:rPr lang="ru-RU" sz="1100" kern="150" dirty="0">
                          <a:effectLst/>
                        </a:rPr>
                        <a:t>состояние (фото)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Symbo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10.08.23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10.08.23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24.10.23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17.10.23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5. Закрепление результатов и закрытие проекта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 smtClean="0">
                          <a:effectLst/>
                        </a:rPr>
                        <a:t> Проведение </a:t>
                      </a:r>
                      <a:r>
                        <a:rPr lang="ru-RU" sz="1100" kern="150" dirty="0">
                          <a:effectLst/>
                        </a:rPr>
                        <a:t>анкетирования №2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Создание презентации (3-5 слайдов)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Совещание по защите результатов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25.10.23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13.10.23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24.10.23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27.10.23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15.11.23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20.10.23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29.10.23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11.11.23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6. Окончание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15.11.23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7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995" y="349648"/>
            <a:ext cx="9687555" cy="49859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6692" y="3081442"/>
            <a:ext cx="3347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Алферова Юлия Владимировна,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директор </a:t>
            </a:r>
            <a:r>
              <a:rPr lang="ru-RU" sz="1200" dirty="0" smtClean="0">
                <a:solidFill>
                  <a:srgbClr val="002060"/>
                </a:solidFill>
              </a:rPr>
              <a:t>МБОУ -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гимназии </a:t>
            </a:r>
            <a:r>
              <a:rPr lang="ru-RU" sz="1200" dirty="0">
                <a:solidFill>
                  <a:srgbClr val="002060"/>
                </a:solidFill>
              </a:rPr>
              <a:t>№34 г. </a:t>
            </a:r>
            <a:r>
              <a:rPr lang="ru-RU" sz="1200" dirty="0" smtClean="0">
                <a:solidFill>
                  <a:srgbClr val="002060"/>
                </a:solidFill>
              </a:rPr>
              <a:t>Орла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Роль:  </a:t>
            </a:r>
            <a:r>
              <a:rPr lang="ru-RU" sz="1200" dirty="0" smtClean="0">
                <a:solidFill>
                  <a:srgbClr val="002060"/>
                </a:solidFill>
              </a:rPr>
              <a:t>координатор  проекта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673" y="5707950"/>
            <a:ext cx="331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Дмитриева Анастасия Андреевна,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заместитель директора по </a:t>
            </a:r>
            <a:r>
              <a:rPr lang="ru-RU" sz="1200" dirty="0" smtClean="0">
                <a:solidFill>
                  <a:srgbClr val="002060"/>
                </a:solidFill>
              </a:rPr>
              <a:t>ВР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Роль: основной исполнитель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595" y="3081443"/>
            <a:ext cx="3700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Сергеева Ирина Владимировна,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заместитель директора по </a:t>
            </a:r>
            <a:r>
              <a:rPr lang="ru-RU" sz="1200" dirty="0" smtClean="0">
                <a:solidFill>
                  <a:srgbClr val="002060"/>
                </a:solidFill>
              </a:rPr>
              <a:t>УВР</a:t>
            </a:r>
          </a:p>
          <a:p>
            <a:r>
              <a:rPr lang="ru-RU" sz="1200" dirty="0">
                <a:solidFill>
                  <a:srgbClr val="002060"/>
                </a:solidFill>
              </a:rPr>
              <a:t>Роль</a:t>
            </a:r>
            <a:r>
              <a:rPr lang="ru-RU" sz="1200" dirty="0" smtClean="0">
                <a:solidFill>
                  <a:srgbClr val="002060"/>
                </a:solidFill>
              </a:rPr>
              <a:t>: руководитель </a:t>
            </a:r>
            <a:r>
              <a:rPr lang="ru-RU" sz="1200" dirty="0">
                <a:solidFill>
                  <a:srgbClr val="002060"/>
                </a:solidFill>
              </a:rPr>
              <a:t>проекта</a:t>
            </a:r>
          </a:p>
          <a:p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2179" y="2966407"/>
            <a:ext cx="396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2060"/>
                </a:solidFill>
              </a:rPr>
              <a:t>Каинков</a:t>
            </a:r>
            <a:r>
              <a:rPr lang="ru-RU" sz="1200" dirty="0" smtClean="0">
                <a:solidFill>
                  <a:srgbClr val="002060"/>
                </a:solidFill>
              </a:rPr>
              <a:t> Игорь Вячеславович,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заместитель директора по УВР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Роль: основной исполнитель</a:t>
            </a:r>
            <a:endParaRPr lang="ru-RU" sz="1200" dirty="0"/>
          </a:p>
        </p:txBody>
      </p:sp>
      <p:pic>
        <p:nvPicPr>
          <p:cNvPr id="1026" name="Picture 2" descr="C:\Users\Sergeeva\Desktop\4eQC2uX2k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99" y="1075764"/>
            <a:ext cx="1453351" cy="181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7459" y="5606472"/>
            <a:ext cx="3246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Тишкеквич Елена Семеновна,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Педагог- библиотекарь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Роль: основной исполнитель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39449" y="5882098"/>
            <a:ext cx="261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Костиков Михаил Юрьевич,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Учитель математики  и технологии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Роль: технический </a:t>
            </a:r>
            <a:r>
              <a:rPr lang="ru-RU" sz="1200" dirty="0" smtClean="0">
                <a:solidFill>
                  <a:srgbClr val="002060"/>
                </a:solidFill>
              </a:rPr>
              <a:t>специалист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0100" t="6369" r="26050" b="27025"/>
          <a:stretch/>
        </p:blipFill>
        <p:spPr>
          <a:xfrm>
            <a:off x="8707433" y="3840408"/>
            <a:ext cx="1406952" cy="174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Ирина\Desktop\Q6uP97cFsQ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t="12411" r="46531" b="65964"/>
          <a:stretch/>
        </p:blipFill>
        <p:spPr bwMode="auto">
          <a:xfrm>
            <a:off x="715979" y="3840408"/>
            <a:ext cx="1401447" cy="17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9.userapi.com/impg/c857632/v857632082/1b63db/JXEatL8NEC8.jpg?size=801x1200&amp;quality=96&amp;sign=e7bd13fb05cf1116c43747153dffc17e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4653" r="18388" b="37471"/>
          <a:stretch/>
        </p:blipFill>
        <p:spPr bwMode="auto">
          <a:xfrm>
            <a:off x="5039618" y="3906396"/>
            <a:ext cx="1250995" cy="16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7" y="1277948"/>
            <a:ext cx="1880917" cy="20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19910" y="5989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Downloads\dO5jFy5_J4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21035" r="42000" b="49165"/>
          <a:stretch/>
        </p:blipFill>
        <p:spPr bwMode="auto">
          <a:xfrm>
            <a:off x="5039618" y="1471978"/>
            <a:ext cx="1350590" cy="16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209316"/>
            <a:ext cx="7211331" cy="5539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9078" y="1543871"/>
            <a:ext cx="62651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Совещание </a:t>
            </a:r>
            <a:r>
              <a:rPr lang="ru-RU" b="1" dirty="0"/>
              <a:t>по защите подходов внедрения </a:t>
            </a:r>
            <a:endParaRPr lang="ru-RU" b="1" dirty="0" smtClean="0"/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работы библиотеки как одна из форм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улучшения  организации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процесса»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8048" y="3299811"/>
            <a:ext cx="574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Цель: </a:t>
            </a:r>
            <a:r>
              <a:rPr lang="ru-RU" i="1" dirty="0"/>
              <a:t>представить  целевое состояние и предполагаемые пути решения проблемы </a:t>
            </a:r>
            <a:r>
              <a:rPr lang="ru-RU" i="1" dirty="0" smtClean="0"/>
              <a:t>оптимизации работы библиотеки</a:t>
            </a:r>
            <a:endParaRPr lang="ru-RU" i="1" dirty="0"/>
          </a:p>
          <a:p>
            <a:pPr algn="just"/>
            <a:r>
              <a:rPr lang="ru-RU" i="1" dirty="0"/>
              <a:t>Получить одобрение  предполагаемых решений  по достижению целевого состояния процесса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2748" y="4819896"/>
            <a:ext cx="8135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Озвучена </a:t>
            </a:r>
            <a:r>
              <a:rPr lang="ru-RU" dirty="0"/>
              <a:t>проблематика текущего состояния процесса,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Определены цели и задачи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 состояние  целевого процесса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предлагаемые решения по достижению целевого состояния,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Получено одобрение  предполагаемых решений</a:t>
            </a:r>
            <a:endParaRPr lang="ru-RU" dirty="0"/>
          </a:p>
        </p:txBody>
      </p:sp>
      <p:pic>
        <p:nvPicPr>
          <p:cNvPr id="3074" name="Picture 2" descr="https://sun9-52.userapi.com/impg/zzMeC8GczQBFVkGmbG_DMA50lM8at1KQ61r8Pg/DhIp0aCl310.jpg?size=1280x960&amp;quality=95&amp;sign=6b8ea31de81628bbc1120eb0cd5503e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9" y="1314979"/>
            <a:ext cx="4552698" cy="34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85346"/>
              </p:ext>
            </p:extLst>
          </p:nvPr>
        </p:nvGraphicFramePr>
        <p:xfrm>
          <a:off x="5569628" y="2287889"/>
          <a:ext cx="6084307" cy="403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8182" y="1236070"/>
            <a:ext cx="580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Чтобы вы хотели улучшить в работе библиотеки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(множественный выбор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 (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педагоги, обучающиеся)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99661" y="5953814"/>
            <a:ext cx="186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Интернет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7503" y="326059"/>
            <a:ext cx="9946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1439454"/>
              </p:ext>
            </p:extLst>
          </p:nvPr>
        </p:nvGraphicFramePr>
        <p:xfrm>
          <a:off x="195072" y="2084833"/>
          <a:ext cx="5535168" cy="423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4719" y="1236069"/>
            <a:ext cx="4682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Уровень удовлетворенности организацией процессов </a:t>
            </a:r>
            <a:r>
              <a:rPr lang="ru-RU" b="1" dirty="0" smtClean="0"/>
              <a:t>в библиотеке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0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" y="57679"/>
            <a:ext cx="1140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41635" y="1350342"/>
            <a:ext cx="2872812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  минут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 flipH="1">
            <a:off x="2654975" y="1216972"/>
            <a:ext cx="397459" cy="1167119"/>
          </a:xfrm>
          <a:prstGeom prst="leftBrace">
            <a:avLst>
              <a:gd name="adj1" fmla="val 8333"/>
              <a:gd name="adj2" fmla="val 52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69258"/>
              </p:ext>
            </p:extLst>
          </p:nvPr>
        </p:nvGraphicFramePr>
        <p:xfrm>
          <a:off x="1442641" y="2137590"/>
          <a:ext cx="1323404" cy="2199424"/>
        </p:xfrm>
        <a:graphic>
          <a:graphicData uri="http://schemas.openxmlformats.org/drawingml/2006/table">
            <a:tbl>
              <a:tblPr/>
              <a:tblGrid>
                <a:gridCol w="1323404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452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43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Сбор комплекта  учебников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10 экземпляров на одного обучающегося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15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минуты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47636"/>
              </p:ext>
            </p:extLst>
          </p:nvPr>
        </p:nvGraphicFramePr>
        <p:xfrm>
          <a:off x="3192179" y="2145531"/>
          <a:ext cx="1347649" cy="2191483"/>
        </p:xfrm>
        <a:graphic>
          <a:graphicData uri="http://schemas.openxmlformats.org/drawingml/2006/table">
            <a:tbl>
              <a:tblPr/>
              <a:tblGrid>
                <a:gridCol w="1347649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543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26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Запись учебников в  формуляр  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86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минуты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05009"/>
              </p:ext>
            </p:extLst>
          </p:nvPr>
        </p:nvGraphicFramePr>
        <p:xfrm>
          <a:off x="5143041" y="2153735"/>
          <a:ext cx="1270000" cy="2212792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446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309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Получении учебников классом  в 25 человек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456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sp>
        <p:nvSpPr>
          <p:cNvPr id="9" name="Блок-схема: решение 8"/>
          <p:cNvSpPr/>
          <p:nvPr/>
        </p:nvSpPr>
        <p:spPr>
          <a:xfrm>
            <a:off x="6914482" y="2791271"/>
            <a:ext cx="1730284" cy="76163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Библиотека работает?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12592"/>
              </p:ext>
            </p:extLst>
          </p:nvPr>
        </p:nvGraphicFramePr>
        <p:xfrm>
          <a:off x="9087729" y="3305860"/>
          <a:ext cx="1007247" cy="1472774"/>
        </p:xfrm>
        <a:graphic>
          <a:graphicData uri="http://schemas.openxmlformats.org/drawingml/2006/table">
            <a:tbl>
              <a:tblPr/>
              <a:tblGrid>
                <a:gridCol w="1007247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320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783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других обучающихся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14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66837"/>
              </p:ext>
            </p:extLst>
          </p:nvPr>
        </p:nvGraphicFramePr>
        <p:xfrm>
          <a:off x="9017390" y="1350342"/>
          <a:ext cx="1012874" cy="1467668"/>
        </p:xfrm>
        <a:graphic>
          <a:graphicData uri="http://schemas.openxmlformats.org/drawingml/2006/table">
            <a:tbl>
              <a:tblPr/>
              <a:tblGrid>
                <a:gridCol w="1012874"/>
              </a:tblGrid>
              <a:tr h="462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812704" y="2311350"/>
            <a:ext cx="269368" cy="15394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969" y="2326757"/>
            <a:ext cx="329846" cy="15240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169"/>
          <p:cNvSpPr>
            <a:spLocks noChangeArrowheads="1"/>
          </p:cNvSpPr>
          <p:nvPr/>
        </p:nvSpPr>
        <p:spPr bwMode="auto">
          <a:xfrm>
            <a:off x="4629323" y="307938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AutoShape 169"/>
          <p:cNvSpPr>
            <a:spLocks noChangeArrowheads="1"/>
          </p:cNvSpPr>
          <p:nvPr/>
        </p:nvSpPr>
        <p:spPr bwMode="auto">
          <a:xfrm>
            <a:off x="6610970" y="3079389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2938277" y="3095894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AutoShape 169"/>
          <p:cNvSpPr>
            <a:spLocks noChangeArrowheads="1"/>
          </p:cNvSpPr>
          <p:nvPr/>
        </p:nvSpPr>
        <p:spPr bwMode="auto">
          <a:xfrm>
            <a:off x="10298971" y="301187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AutoShape 169"/>
          <p:cNvSpPr>
            <a:spLocks noChangeArrowheads="1"/>
          </p:cNvSpPr>
          <p:nvPr/>
        </p:nvSpPr>
        <p:spPr bwMode="auto">
          <a:xfrm>
            <a:off x="8644765" y="2153734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0" name="AutoShape 169"/>
          <p:cNvSpPr>
            <a:spLocks noChangeArrowheads="1"/>
          </p:cNvSpPr>
          <p:nvPr/>
        </p:nvSpPr>
        <p:spPr bwMode="auto">
          <a:xfrm>
            <a:off x="8644766" y="3535537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1555936" y="4212881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5118584" y="4177847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9544063" y="4600476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3216136" y="4202646"/>
            <a:ext cx="310001" cy="39783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25" name="10-конечная звезда 24"/>
          <p:cNvSpPr/>
          <p:nvPr/>
        </p:nvSpPr>
        <p:spPr>
          <a:xfrm>
            <a:off x="8980303" y="4612221"/>
            <a:ext cx="310001" cy="39783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27" name="10-конечная звезда 26"/>
          <p:cNvSpPr/>
          <p:nvPr/>
        </p:nvSpPr>
        <p:spPr>
          <a:xfrm>
            <a:off x="4409127" y="6053423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>
            <a:off x="4392906" y="5510325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10-конечная звезда 28"/>
          <p:cNvSpPr/>
          <p:nvPr/>
        </p:nvSpPr>
        <p:spPr>
          <a:xfrm>
            <a:off x="4392906" y="4936110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4059" y="4978306"/>
            <a:ext cx="618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Небольшая пропускная способность библиотеки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51387" y="5335246"/>
            <a:ext cx="609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Большие временные затраты на выдачу учебников каждому обучающемуся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99044" y="5851083"/>
            <a:ext cx="6553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Невозможно одновременно выдавать учебники и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выдавать художественную литературу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7739" y="556073"/>
            <a:ext cx="6573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Карта текущего состояния процесса</a:t>
            </a:r>
          </a:p>
        </p:txBody>
      </p:sp>
      <p:sp>
        <p:nvSpPr>
          <p:cNvPr id="34" name="AutoShape 169"/>
          <p:cNvSpPr>
            <a:spLocks noChangeArrowheads="1"/>
          </p:cNvSpPr>
          <p:nvPr/>
        </p:nvSpPr>
        <p:spPr bwMode="auto">
          <a:xfrm>
            <a:off x="1067232" y="309612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10-конечная звезда 34"/>
          <p:cNvSpPr/>
          <p:nvPr/>
        </p:nvSpPr>
        <p:spPr>
          <a:xfrm>
            <a:off x="1964696" y="4212881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10-конечная звезда 35"/>
          <p:cNvSpPr/>
          <p:nvPr/>
        </p:nvSpPr>
        <p:spPr>
          <a:xfrm>
            <a:off x="5553012" y="4177846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10-конечная звезда 36"/>
          <p:cNvSpPr/>
          <p:nvPr/>
        </p:nvSpPr>
        <p:spPr>
          <a:xfrm>
            <a:off x="9119751" y="2644965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1438" y="57679"/>
            <a:ext cx="9252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41635" y="1350342"/>
            <a:ext cx="2872812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 минут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 flipH="1">
            <a:off x="2093491" y="1070973"/>
            <a:ext cx="397459" cy="1167119"/>
          </a:xfrm>
          <a:prstGeom prst="leftBrace">
            <a:avLst>
              <a:gd name="adj1" fmla="val 8333"/>
              <a:gd name="adj2" fmla="val 52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74399"/>
              </p:ext>
            </p:extLst>
          </p:nvPr>
        </p:nvGraphicFramePr>
        <p:xfrm>
          <a:off x="1322793" y="2143969"/>
          <a:ext cx="1209391" cy="2191483"/>
        </p:xfrm>
        <a:graphic>
          <a:graphicData uri="http://schemas.openxmlformats.org/drawingml/2006/table">
            <a:tbl>
              <a:tblPr/>
              <a:tblGrid>
                <a:gridCol w="1209391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444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43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Сбор комплекта  учебников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10 экземпляров на весь класс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15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22минуты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50117"/>
              </p:ext>
            </p:extLst>
          </p:nvPr>
        </p:nvGraphicFramePr>
        <p:xfrm>
          <a:off x="3049371" y="2173328"/>
          <a:ext cx="1292264" cy="2067443"/>
        </p:xfrm>
        <a:graphic>
          <a:graphicData uri="http://schemas.openxmlformats.org/drawingml/2006/table">
            <a:tbl>
              <a:tblPr/>
              <a:tblGrid>
                <a:gridCol w="1292264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444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 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307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Запись учебников в ведомость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15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минуты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5939"/>
              </p:ext>
            </p:extLst>
          </p:nvPr>
        </p:nvGraphicFramePr>
        <p:xfrm>
          <a:off x="4918773" y="2178949"/>
          <a:ext cx="1119225" cy="2140809"/>
        </p:xfrm>
        <a:graphic>
          <a:graphicData uri="http://schemas.openxmlformats.org/drawingml/2006/table">
            <a:tbl>
              <a:tblPr/>
              <a:tblGrid>
                <a:gridCol w="1119225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432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1267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Получении учебников классом  в 25 человек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441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sp>
        <p:nvSpPr>
          <p:cNvPr id="9" name="Блок-схема: решение 8"/>
          <p:cNvSpPr/>
          <p:nvPr/>
        </p:nvSpPr>
        <p:spPr>
          <a:xfrm>
            <a:off x="6498122" y="2543665"/>
            <a:ext cx="1730284" cy="76163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Библиотека работает?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08490"/>
              </p:ext>
            </p:extLst>
          </p:nvPr>
        </p:nvGraphicFramePr>
        <p:xfrm>
          <a:off x="9311669" y="3357539"/>
          <a:ext cx="1042153" cy="1496293"/>
        </p:xfrm>
        <a:graphic>
          <a:graphicData uri="http://schemas.openxmlformats.org/drawingml/2006/table">
            <a:tbl>
              <a:tblPr/>
              <a:tblGrid>
                <a:gridCol w="1042153">
                  <a:extLst>
                    <a:ext uri="{9D8B030D-6E8A-4147-A177-3AD203B41FA5}">
                      <a16:colId xmlns="" xmlns:a16="http://schemas.microsoft.com/office/drawing/2014/main" val="3039344413"/>
                    </a:ext>
                  </a:extLst>
                </a:gridCol>
              </a:tblGrid>
              <a:tr h="398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305482"/>
                  </a:ext>
                </a:extLst>
              </a:tr>
              <a:tr h="783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других обучающихся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988718"/>
                  </a:ext>
                </a:extLst>
              </a:tr>
              <a:tr h="314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8354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69503"/>
              </p:ext>
            </p:extLst>
          </p:nvPr>
        </p:nvGraphicFramePr>
        <p:xfrm>
          <a:off x="9311667" y="1455803"/>
          <a:ext cx="1070289" cy="1434348"/>
        </p:xfrm>
        <a:graphic>
          <a:graphicData uri="http://schemas.openxmlformats.org/drawingml/2006/table">
            <a:tbl>
              <a:tblPr/>
              <a:tblGrid>
                <a:gridCol w="1070289"/>
              </a:tblGrid>
              <a:tr h="462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812703" y="2311350"/>
            <a:ext cx="371111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899" y="2385804"/>
            <a:ext cx="301711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169"/>
          <p:cNvSpPr>
            <a:spLocks noChangeArrowheads="1"/>
          </p:cNvSpPr>
          <p:nvPr/>
        </p:nvSpPr>
        <p:spPr bwMode="auto">
          <a:xfrm>
            <a:off x="4513466" y="3025296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AutoShape 169"/>
          <p:cNvSpPr>
            <a:spLocks noChangeArrowheads="1"/>
          </p:cNvSpPr>
          <p:nvPr/>
        </p:nvSpPr>
        <p:spPr bwMode="auto">
          <a:xfrm>
            <a:off x="6128631" y="282050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 rot="5247621">
            <a:off x="7429098" y="349598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AutoShape 169"/>
          <p:cNvSpPr>
            <a:spLocks noChangeArrowheads="1"/>
          </p:cNvSpPr>
          <p:nvPr/>
        </p:nvSpPr>
        <p:spPr bwMode="auto">
          <a:xfrm rot="963941">
            <a:off x="8580390" y="3397382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AutoShape 169"/>
          <p:cNvSpPr>
            <a:spLocks noChangeArrowheads="1"/>
          </p:cNvSpPr>
          <p:nvPr/>
        </p:nvSpPr>
        <p:spPr bwMode="auto">
          <a:xfrm rot="20166516">
            <a:off x="8594435" y="2237102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0" name="AutoShape 169"/>
          <p:cNvSpPr>
            <a:spLocks noChangeArrowheads="1"/>
          </p:cNvSpPr>
          <p:nvPr/>
        </p:nvSpPr>
        <p:spPr bwMode="auto">
          <a:xfrm>
            <a:off x="10392755" y="2924480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1001" y="704010"/>
            <a:ext cx="665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Карта </a:t>
            </a:r>
            <a:r>
              <a:rPr lang="ru-RU" sz="3200" b="1" dirty="0" smtClean="0">
                <a:solidFill>
                  <a:srgbClr val="002060"/>
                </a:solidFill>
              </a:rPr>
              <a:t>целевого  </a:t>
            </a:r>
            <a:r>
              <a:rPr lang="ru-RU" sz="3200" b="1" dirty="0">
                <a:solidFill>
                  <a:srgbClr val="002060"/>
                </a:solidFill>
              </a:rPr>
              <a:t>состояния процесса</a:t>
            </a:r>
          </a:p>
        </p:txBody>
      </p:sp>
      <p:sp>
        <p:nvSpPr>
          <p:cNvPr id="34" name="10-конечная звезда 33"/>
          <p:cNvSpPr/>
          <p:nvPr/>
        </p:nvSpPr>
        <p:spPr>
          <a:xfrm>
            <a:off x="9311669" y="2773337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10-конечная звезда 34"/>
          <p:cNvSpPr/>
          <p:nvPr/>
        </p:nvSpPr>
        <p:spPr>
          <a:xfrm>
            <a:off x="4981540" y="4058361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10-конечная звезда 35"/>
          <p:cNvSpPr/>
          <p:nvPr/>
        </p:nvSpPr>
        <p:spPr>
          <a:xfrm>
            <a:off x="1283293" y="4058998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10-конечная звезда 36"/>
          <p:cNvSpPr/>
          <p:nvPr/>
        </p:nvSpPr>
        <p:spPr>
          <a:xfrm>
            <a:off x="1069974" y="4996162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05394"/>
              </p:ext>
            </p:extLst>
          </p:nvPr>
        </p:nvGraphicFramePr>
        <p:xfrm>
          <a:off x="7153139" y="3910999"/>
          <a:ext cx="1081390" cy="1796776"/>
        </p:xfrm>
        <a:graphic>
          <a:graphicData uri="http://schemas.openxmlformats.org/drawingml/2006/table">
            <a:tbl>
              <a:tblPr/>
              <a:tblGrid>
                <a:gridCol w="1081390"/>
              </a:tblGrid>
              <a:tr h="462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Библиотекарь,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7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использования ЭОР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92900" y="4996162"/>
            <a:ext cx="523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Пропускная способность библиотеки  увеличилась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8742" y="5406751"/>
            <a:ext cx="5505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Временные затраты на выдачу учебников сразу на весь  класс   уменьшились в 4 раза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97834" y="605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Доступ к электронным образовательным ресурсам обеспечен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10-конечная звезда 38"/>
          <p:cNvSpPr/>
          <p:nvPr/>
        </p:nvSpPr>
        <p:spPr>
          <a:xfrm>
            <a:off x="5598551" y="4037738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10-конечная звезда 39"/>
          <p:cNvSpPr/>
          <p:nvPr/>
        </p:nvSpPr>
        <p:spPr>
          <a:xfrm>
            <a:off x="1092458" y="5461750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10-конечная звезда 40"/>
          <p:cNvSpPr/>
          <p:nvPr/>
        </p:nvSpPr>
        <p:spPr>
          <a:xfrm>
            <a:off x="3354820" y="4170693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10-конечная звезда 41"/>
          <p:cNvSpPr/>
          <p:nvPr/>
        </p:nvSpPr>
        <p:spPr>
          <a:xfrm>
            <a:off x="9342713" y="4719754"/>
            <a:ext cx="398641" cy="450769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10-конечная звезда 42"/>
          <p:cNvSpPr/>
          <p:nvPr/>
        </p:nvSpPr>
        <p:spPr>
          <a:xfrm>
            <a:off x="1069974" y="6053082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AutoShape 169"/>
          <p:cNvSpPr>
            <a:spLocks noChangeArrowheads="1"/>
          </p:cNvSpPr>
          <p:nvPr/>
        </p:nvSpPr>
        <p:spPr bwMode="auto">
          <a:xfrm>
            <a:off x="937606" y="2903669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5" name="AutoShape 169"/>
          <p:cNvSpPr>
            <a:spLocks noChangeArrowheads="1"/>
          </p:cNvSpPr>
          <p:nvPr/>
        </p:nvSpPr>
        <p:spPr bwMode="auto">
          <a:xfrm>
            <a:off x="2729706" y="3008770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6" name="10-конечная звезда 45"/>
          <p:cNvSpPr/>
          <p:nvPr/>
        </p:nvSpPr>
        <p:spPr>
          <a:xfrm>
            <a:off x="7494513" y="5420556"/>
            <a:ext cx="398641" cy="450769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10-конечная звезда 46"/>
          <p:cNvSpPr/>
          <p:nvPr/>
        </p:nvSpPr>
        <p:spPr>
          <a:xfrm>
            <a:off x="2997672" y="4151455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7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71" y="1285598"/>
            <a:ext cx="623554" cy="8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39" y="135783"/>
            <a:ext cx="9100723" cy="6093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Карта </a:t>
            </a:r>
            <a:r>
              <a:rPr lang="ru-RU" b="1" dirty="0" smtClean="0">
                <a:solidFill>
                  <a:srgbClr val="002060"/>
                </a:solidFill>
              </a:rPr>
              <a:t>текущего </a:t>
            </a:r>
            <a:r>
              <a:rPr lang="ru-RU" b="1" dirty="0">
                <a:solidFill>
                  <a:srgbClr val="002060"/>
                </a:solidFill>
              </a:rPr>
              <a:t>состояния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7360" y="1121663"/>
            <a:ext cx="12740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95293" y="1139950"/>
            <a:ext cx="1572768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61771" y="1143000"/>
            <a:ext cx="3621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97336" y="5248457"/>
            <a:ext cx="40477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0566" y="5205923"/>
            <a:ext cx="4537656" cy="5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841485" y="3171345"/>
            <a:ext cx="4172513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V="1">
            <a:off x="256128" y="3910484"/>
            <a:ext cx="27216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922592" y="2178365"/>
            <a:ext cx="2174367" cy="60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111" y="3296030"/>
            <a:ext cx="139141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1325873" y="1415797"/>
            <a:ext cx="5608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592" y="1115568"/>
            <a:ext cx="1572768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40479" y="1134614"/>
            <a:ext cx="1756821" cy="10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16775" y="1091184"/>
            <a:ext cx="1768595" cy="17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17776" y="1057655"/>
            <a:ext cx="1700784" cy="179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97301" y="1056131"/>
            <a:ext cx="1570484" cy="217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4552" y="2690487"/>
            <a:ext cx="333224" cy="19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374707" y="4476096"/>
            <a:ext cx="317328" cy="12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44808" y="4418571"/>
            <a:ext cx="326617" cy="13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95829" y="4684298"/>
            <a:ext cx="277368" cy="7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52523" y="748611"/>
            <a:ext cx="299900" cy="14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01" y="2757770"/>
            <a:ext cx="307191" cy="24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49" y="2757770"/>
            <a:ext cx="304260" cy="24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76" y="2774022"/>
            <a:ext cx="307191" cy="23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46" y="2768534"/>
            <a:ext cx="299900" cy="23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73" y="2754187"/>
            <a:ext cx="299900" cy="2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214" y="511902"/>
            <a:ext cx="299900" cy="19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783" y="720163"/>
            <a:ext cx="287206" cy="14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19" y="3774652"/>
            <a:ext cx="721328" cy="10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14" y="1731913"/>
            <a:ext cx="669847" cy="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71" y="1322858"/>
            <a:ext cx="639009" cy="9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0" y="2497452"/>
            <a:ext cx="552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6" y="2463924"/>
            <a:ext cx="552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507" y="708623"/>
            <a:ext cx="287206" cy="14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208245" y="3152739"/>
            <a:ext cx="379577" cy="9451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76" y="2892739"/>
            <a:ext cx="725332" cy="10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677695" y="3736021"/>
            <a:ext cx="279223" cy="18172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689932" y="3240163"/>
            <a:ext cx="279223" cy="18172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243474" y="2956414"/>
            <a:ext cx="379577" cy="9451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5635981" y="1088665"/>
            <a:ext cx="379577" cy="9451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688718" y="3288027"/>
            <a:ext cx="279223" cy="18172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686157" y="1859688"/>
            <a:ext cx="279223" cy="18172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9" y="1602133"/>
            <a:ext cx="646267" cy="92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9467" r="15458" b="6467"/>
          <a:stretch/>
        </p:blipFill>
        <p:spPr bwMode="auto">
          <a:xfrm flipH="1">
            <a:off x="3316285" y="4456244"/>
            <a:ext cx="652870" cy="7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2" y="3510639"/>
            <a:ext cx="725332" cy="10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 rot="5400000">
            <a:off x="7713201" y="1056685"/>
            <a:ext cx="379577" cy="9451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5" descr="C:\Users\Sergeeva\Desktop\1почта\Сним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83" y="5472390"/>
            <a:ext cx="421789" cy="6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Sergeeva\Desktop\1почт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7000" y="5478975"/>
            <a:ext cx="149950" cy="7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7053" y="5890720"/>
            <a:ext cx="324016" cy="6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 rot="16200000">
            <a:off x="5658757" y="6063037"/>
            <a:ext cx="281339" cy="4504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69002" y="5589521"/>
            <a:ext cx="359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Неорганизованное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хранение книг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66098" y="6070712"/>
            <a:ext cx="15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Рабочий стол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39819" y="5589521"/>
            <a:ext cx="167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Стеллаж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47502" y="6053328"/>
            <a:ext cx="77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Шкаф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16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181615"/>
            <a:ext cx="9089713" cy="6093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Карта </a:t>
            </a:r>
            <a:r>
              <a:rPr lang="ru-RU" b="1" dirty="0" smtClean="0">
                <a:solidFill>
                  <a:srgbClr val="002060"/>
                </a:solidFill>
              </a:rPr>
              <a:t>итогового </a:t>
            </a:r>
            <a:r>
              <a:rPr lang="ru-RU" b="1" dirty="0">
                <a:solidFill>
                  <a:srgbClr val="002060"/>
                </a:solidFill>
              </a:rPr>
              <a:t>состояния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7360" y="1121663"/>
            <a:ext cx="12740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8404" y="1127760"/>
            <a:ext cx="1572768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15823" y="1127760"/>
            <a:ext cx="852845" cy="5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265" y="5342856"/>
            <a:ext cx="40477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663" y="5342855"/>
            <a:ext cx="41488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806488" y="3241550"/>
            <a:ext cx="4233091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88164" y="3932729"/>
            <a:ext cx="27661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922592" y="2178365"/>
            <a:ext cx="2174367" cy="60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111" y="3296030"/>
            <a:ext cx="139141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1325873" y="1415797"/>
            <a:ext cx="5608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592" y="1115568"/>
            <a:ext cx="1572768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51808" y="1170430"/>
            <a:ext cx="1572768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06180" y="1100768"/>
            <a:ext cx="1709643" cy="202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17775" y="1091183"/>
            <a:ext cx="1595547" cy="185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70915" y="1091183"/>
            <a:ext cx="1589547" cy="184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9149" y="3328918"/>
            <a:ext cx="333224" cy="12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228718" y="4460500"/>
            <a:ext cx="317328" cy="14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390398" y="4539376"/>
            <a:ext cx="326617" cy="1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979052" y="4779621"/>
            <a:ext cx="277368" cy="7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71832" y="3385856"/>
            <a:ext cx="379577" cy="94519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38752" y="3412732"/>
            <a:ext cx="379577" cy="94519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229514" y="3246912"/>
            <a:ext cx="379577" cy="94519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5121732" y="1035814"/>
            <a:ext cx="379577" cy="94519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5400000" flipV="1">
            <a:off x="5242222" y="1727677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140985" y="4769969"/>
            <a:ext cx="289322" cy="7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84" y="2364966"/>
            <a:ext cx="316802" cy="24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05" y="2364967"/>
            <a:ext cx="316802" cy="25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71" y="2350995"/>
            <a:ext cx="316802" cy="25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33" y="2364966"/>
            <a:ext cx="316802" cy="2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5031" y="830650"/>
            <a:ext cx="316802" cy="14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46072" y="830650"/>
            <a:ext cx="316802" cy="14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6" y="2007617"/>
            <a:ext cx="279561" cy="12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002" y="688763"/>
            <a:ext cx="274030" cy="12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43" y="2040506"/>
            <a:ext cx="279561" cy="12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" y="2007617"/>
            <a:ext cx="279561" cy="12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 rot="20784790">
            <a:off x="2393260" y="1462918"/>
            <a:ext cx="963118" cy="1647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Рамка 88"/>
          <p:cNvSpPr/>
          <p:nvPr/>
        </p:nvSpPr>
        <p:spPr>
          <a:xfrm rot="942126">
            <a:off x="6004161" y="1428237"/>
            <a:ext cx="963118" cy="1647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0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9467" r="15458" b="6467"/>
          <a:stretch/>
        </p:blipFill>
        <p:spPr bwMode="auto">
          <a:xfrm flipH="1">
            <a:off x="3112848" y="4802462"/>
            <a:ext cx="435289" cy="5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9467" r="15458" b="6467"/>
          <a:stretch/>
        </p:blipFill>
        <p:spPr bwMode="auto">
          <a:xfrm flipH="1">
            <a:off x="1673384" y="1226361"/>
            <a:ext cx="505255" cy="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абличка 14"/>
          <p:cNvSpPr/>
          <p:nvPr/>
        </p:nvSpPr>
        <p:spPr>
          <a:xfrm>
            <a:off x="3739032" y="1313080"/>
            <a:ext cx="699469" cy="44297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 rot="5400000" flipV="1">
            <a:off x="2615498" y="4016701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 flipV="1">
            <a:off x="3831585" y="3988770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 flipV="1">
            <a:off x="3820030" y="3594784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 flipV="1">
            <a:off x="2609320" y="3556425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 flipV="1">
            <a:off x="7765909" y="3579815"/>
            <a:ext cx="195391" cy="2170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10800000" flipH="1" flipV="1">
            <a:off x="3060039" y="3961249"/>
            <a:ext cx="203160" cy="272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 rot="10800000" flipH="1" flipV="1">
            <a:off x="3060040" y="3552293"/>
            <a:ext cx="203160" cy="272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 rot="10800000" flipH="1" flipV="1">
            <a:off x="4239384" y="3528904"/>
            <a:ext cx="203160" cy="272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 rot="10800000" flipH="1" flipV="1">
            <a:off x="4239384" y="3999608"/>
            <a:ext cx="203160" cy="272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C:\Users\Sergeeva\Desktop\1почт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456" y="5345039"/>
            <a:ext cx="188731" cy="8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 rot="5400000">
            <a:off x="4696844" y="5527611"/>
            <a:ext cx="284154" cy="50465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3" descr="C:\Users\Sergeeva\Desktop\1почта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89554" y="5840558"/>
            <a:ext cx="289322" cy="7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 rot="16200000" flipH="1" flipV="1">
            <a:off x="8414778" y="5671450"/>
            <a:ext cx="118413" cy="265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Табличка 60"/>
          <p:cNvSpPr/>
          <p:nvPr/>
        </p:nvSpPr>
        <p:spPr>
          <a:xfrm>
            <a:off x="7100594" y="1318625"/>
            <a:ext cx="699469" cy="44297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Табличка 61"/>
          <p:cNvSpPr/>
          <p:nvPr/>
        </p:nvSpPr>
        <p:spPr>
          <a:xfrm>
            <a:off x="4614479" y="6225825"/>
            <a:ext cx="452208" cy="33204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13999" y="5560389"/>
            <a:ext cx="149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Рабочий стол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77709" y="6192430"/>
            <a:ext cx="2143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Зона  бук-кроссинга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035125" y="5661330"/>
            <a:ext cx="200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Ноутбук, проектор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331064" y="5543704"/>
            <a:ext cx="113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Стеллажи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386863" y="5990029"/>
            <a:ext cx="74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Шкаф</a:t>
            </a:r>
            <a:endParaRPr lang="ru-RU" dirty="0"/>
          </a:p>
        </p:txBody>
      </p:sp>
      <p:sp>
        <p:nvSpPr>
          <p:cNvPr id="63" name="Табличка 62"/>
          <p:cNvSpPr/>
          <p:nvPr/>
        </p:nvSpPr>
        <p:spPr>
          <a:xfrm rot="5400000">
            <a:off x="7285800" y="3405926"/>
            <a:ext cx="1635218" cy="9730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Табличка 63"/>
          <p:cNvSpPr/>
          <p:nvPr/>
        </p:nvSpPr>
        <p:spPr>
          <a:xfrm rot="10800000">
            <a:off x="8301172" y="6290140"/>
            <a:ext cx="1635218" cy="9730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47" y="3891715"/>
            <a:ext cx="216622" cy="2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94" y="5709239"/>
            <a:ext cx="219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042273" y="60741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49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925</Words>
  <Application>Microsoft Office PowerPoint</Application>
  <PresentationFormat>Произвольный</PresentationFormat>
  <Paragraphs>249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Карточка проекта  «Оптимизация работы библиотеки как одна из форм улучшения организации учебного процесса»</vt:lpstr>
      <vt:lpstr>Команда проекта </vt:lpstr>
      <vt:lpstr>«Оптимизация работы библиотеки как одна из форм улучшения организации учебного процесса»</vt:lpstr>
      <vt:lpstr>Презентация PowerPoint</vt:lpstr>
      <vt:lpstr>Презентация PowerPoint</vt:lpstr>
      <vt:lpstr>Презентация PowerPoint</vt:lpstr>
      <vt:lpstr>Карта текущего состояния </vt:lpstr>
      <vt:lpstr>Карта итогового состояния </vt:lpstr>
      <vt:lpstr>Презентация PowerPoint</vt:lpstr>
      <vt:lpstr>ВВП процесса</vt:lpstr>
      <vt:lpstr>Презентация PowerPoint</vt:lpstr>
      <vt:lpstr>Презентация PowerPoint</vt:lpstr>
      <vt:lpstr>Оптимизация выдачи учебников обучающимся на новый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Sergeeva</cp:lastModifiedBy>
  <cp:revision>108</cp:revision>
  <cp:lastPrinted>2023-10-10T07:49:27Z</cp:lastPrinted>
  <dcterms:created xsi:type="dcterms:W3CDTF">2021-03-27T16:13:25Z</dcterms:created>
  <dcterms:modified xsi:type="dcterms:W3CDTF">2024-12-19T09:35:38Z</dcterms:modified>
</cp:coreProperties>
</file>