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1" r:id="rId3"/>
    <p:sldId id="263" r:id="rId4"/>
    <p:sldId id="264" r:id="rId5"/>
    <p:sldId id="260" r:id="rId6"/>
    <p:sldId id="265" r:id="rId7"/>
    <p:sldId id="267" r:id="rId8"/>
    <p:sldId id="274" r:id="rId9"/>
    <p:sldId id="272" r:id="rId10"/>
    <p:sldId id="275" r:id="rId11"/>
    <p:sldId id="277" r:id="rId12"/>
    <p:sldId id="278" r:id="rId13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4" autoAdjust="0"/>
    <p:restoredTop sz="93032" autoAdjust="0"/>
  </p:normalViewPr>
  <p:slideViewPr>
    <p:cSldViewPr snapToGrid="0">
      <p:cViewPr>
        <p:scale>
          <a:sx n="75" d="100"/>
          <a:sy n="75" d="100"/>
        </p:scale>
        <p:origin x="-504" y="-66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99412090261753E-2"/>
          <c:y val="0.13762317734293739"/>
          <c:w val="0.90488174069332383"/>
          <c:h val="0.755329305449536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96-4025-885D-223A3CC71FE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BC-4397-956E-ED6B7495C19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BC-4397-956E-ED6B7495C19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BC-4397-956E-ED6B7495C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Лист1!$A$4:$A$7</c:f>
              <c:strCache>
                <c:ptCount val="4"/>
                <c:pt idx="0">
                  <c:v>Использовать рукосушилки</c:v>
                </c:pt>
                <c:pt idx="1">
                  <c:v>Сенсорные краны</c:v>
                </c:pt>
                <c:pt idx="2">
                  <c:v>Автоматические диспенсеры</c:v>
                </c:pt>
                <c:pt idx="3">
                  <c:v>Иное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72</c:v>
                </c:pt>
                <c:pt idx="1">
                  <c:v>90</c:v>
                </c:pt>
                <c:pt idx="2">
                  <c:v>52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AC-478C-B924-2515C4536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618112"/>
        <c:axId val="227719360"/>
      </c:barChart>
      <c:catAx>
        <c:axId val="182618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7719360"/>
        <c:crosses val="autoZero"/>
        <c:auto val="1"/>
        <c:lblAlgn val="ctr"/>
        <c:lblOffset val="100"/>
        <c:noMultiLvlLbl val="0"/>
      </c:catAx>
      <c:valAx>
        <c:axId val="22771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61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уверен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5888399412628489E-3"/>
                  <c:y val="2.9964745415275982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удовлетворен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618624"/>
        <c:axId val="237824832"/>
      </c:barChart>
      <c:catAx>
        <c:axId val="182618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7824832"/>
        <c:crosses val="autoZero"/>
        <c:auto val="1"/>
        <c:lblAlgn val="ctr"/>
        <c:lblOffset val="100"/>
        <c:noMultiLvlLbl val="0"/>
      </c:catAx>
      <c:valAx>
        <c:axId val="2378248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26186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0.90847</cdr:y>
    </cdr:from>
    <cdr:to>
      <cdr:x>0.31244</cdr:x>
      <cdr:y>0.98475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5569628" y="3665925"/>
          <a:ext cx="1900981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0000"/>
              </a:solidFill>
              <a:latin typeface="Calibri" panose="020F0502020204030204" pitchFamily="34" charset="0"/>
            </a:rPr>
            <a:t>Временные затраты</a:t>
          </a:r>
          <a:endParaRPr lang="ru-RU" sz="1400" b="1" dirty="0">
            <a:solidFill>
              <a:srgbClr val="00000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0.81296</cdr:x>
      <cdr:y>0.92108</cdr:y>
    </cdr:from>
    <cdr:to>
      <cdr:x>1</cdr:x>
      <cdr:y>0.99735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946298" y="3716804"/>
          <a:ext cx="113800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0000"/>
              </a:solidFill>
              <a:latin typeface="Calibri" panose="020F0502020204030204" pitchFamily="34" charset="0"/>
            </a:rPr>
            <a:t>Иное</a:t>
          </a:r>
          <a:endParaRPr lang="ru-RU" sz="1400" b="1" dirty="0">
            <a:solidFill>
              <a:srgbClr val="000000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0.21738</cdr:x>
      <cdr:y>0.90847</cdr:y>
    </cdr:from>
    <cdr:to>
      <cdr:x>0.67231</cdr:x>
      <cdr:y>0.98474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322630" y="3665910"/>
          <a:ext cx="2767934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0000"/>
              </a:solidFill>
              <a:latin typeface="Calibri" panose="020F0502020204030204" pitchFamily="34" charset="0"/>
            </a:rPr>
            <a:t>Безналичный расчет</a:t>
          </a:r>
          <a:endParaRPr lang="ru-RU" sz="1400" b="1" dirty="0">
            <a:solidFill>
              <a:srgbClr val="000000"/>
            </a:solidFill>
            <a:latin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6" cy="495825"/>
          </a:xfrm>
          <a:prstGeom prst="rect">
            <a:avLst/>
          </a:prstGeom>
        </p:spPr>
        <p:txBody>
          <a:bodyPr vert="horz" lIns="90980" tIns="45490" rIns="90980" bIns="454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3" y="1"/>
            <a:ext cx="2929836" cy="495825"/>
          </a:xfrm>
          <a:prstGeom prst="rect">
            <a:avLst/>
          </a:prstGeom>
        </p:spPr>
        <p:txBody>
          <a:bodyPr vert="horz" lIns="90980" tIns="45490" rIns="90980" bIns="45490" rtlCol="0"/>
          <a:lstStyle>
            <a:lvl1pPr algn="r">
              <a:defRPr sz="1200"/>
            </a:lvl1pPr>
          </a:lstStyle>
          <a:p>
            <a:fld id="{4DF8A518-D757-469D-AE71-87330F1113C5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0" tIns="45490" rIns="90980" bIns="454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4"/>
            <a:ext cx="5408930" cy="3891111"/>
          </a:xfrm>
          <a:prstGeom prst="rect">
            <a:avLst/>
          </a:prstGeom>
        </p:spPr>
        <p:txBody>
          <a:bodyPr vert="horz" lIns="90980" tIns="45490" rIns="90980" bIns="4549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86365"/>
            <a:ext cx="2929836" cy="495824"/>
          </a:xfrm>
          <a:prstGeom prst="rect">
            <a:avLst/>
          </a:prstGeom>
        </p:spPr>
        <p:txBody>
          <a:bodyPr vert="horz" lIns="90980" tIns="45490" rIns="90980" bIns="454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3" y="9386365"/>
            <a:ext cx="2929836" cy="495824"/>
          </a:xfrm>
          <a:prstGeom prst="rect">
            <a:avLst/>
          </a:prstGeom>
        </p:spPr>
        <p:txBody>
          <a:bodyPr vert="horz" lIns="90980" tIns="45490" rIns="90980" bIns="45490" rtlCol="0" anchor="b"/>
          <a:lstStyle>
            <a:lvl1pPr algn="r">
              <a:defRPr sz="1200"/>
            </a:lvl1pPr>
          </a:lstStyle>
          <a:p>
            <a:fld id="{A2106DA2-9C25-42D3-880B-DFF93B64F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4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47516" y="5764588"/>
            <a:ext cx="5761632" cy="266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6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1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9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11626136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75995" y="181615"/>
            <a:ext cx="9089713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82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9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9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6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9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0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9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4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581-6127-4072-8CAD-50354D57775D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17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581-6127-4072-8CAD-50354D57775D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CC93-E732-47F0-80F9-10E7C0D11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at of arms of Oryol Oblast (large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8601" y="198403"/>
            <a:ext cx="1243166" cy="163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ownloads\Логотип проекта мелки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07" y="-158048"/>
            <a:ext cx="2425560" cy="28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5607" y="341183"/>
            <a:ext cx="1164714" cy="14959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43182" y="2040181"/>
            <a:ext cx="3409564" cy="340428"/>
          </a:xfrm>
          <a:prstGeom prst="rect">
            <a:avLst/>
          </a:prstGeom>
        </p:spPr>
        <p:txBody>
          <a:bodyPr lIns="93294" tIns="46648" rIns="93294" bIns="46648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Администрация города Орла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7743" y="1967806"/>
            <a:ext cx="1884882" cy="542612"/>
          </a:xfrm>
          <a:prstGeom prst="rect">
            <a:avLst/>
          </a:prstGeom>
        </p:spPr>
        <p:txBody>
          <a:bodyPr wrap="none" lIns="93294" tIns="46648" rIns="93294" bIns="46648">
            <a:spAutoFit/>
          </a:bodyPr>
          <a:lstStyle/>
          <a:p>
            <a:pPr algn="ctr">
              <a:defRPr/>
            </a:pPr>
            <a:r>
              <a:rPr lang="ru-RU" sz="1428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Правительство </a:t>
            </a:r>
          </a:p>
          <a:p>
            <a:pPr algn="ctr">
              <a:defRPr/>
            </a:pPr>
            <a:r>
              <a:rPr lang="ru-RU" sz="1428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Орловской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52749" y="4681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 учреждение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гимназия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№34 г. Орла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5261" y="3244334"/>
            <a:ext cx="99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65687" y="36898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«Установка терминала для безналичного расчета  в школьном буфете»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6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043" y="874893"/>
            <a:ext cx="9089713" cy="40526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терминала для безналичного расчета  в школьном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буфете»</a:t>
            </a: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900" y="54228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Заседание родительской общественности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97372" y="54228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Заседание Совета лидеров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00" y="1818597"/>
            <a:ext cx="5103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50" y="1818597"/>
            <a:ext cx="42545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8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995" y="570093"/>
            <a:ext cx="9089713" cy="40526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терминала для безналичного расчета  в школьном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буфете»</a:t>
            </a: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13942" y="82765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БЫЛО: </a:t>
            </a:r>
            <a:r>
              <a:rPr lang="ru-RU" dirty="0" smtClean="0">
                <a:solidFill>
                  <a:srgbClr val="002060"/>
                </a:solidFill>
              </a:rPr>
              <a:t>очередь в буфет и покупка товара за наличные.</a:t>
            </a:r>
          </a:p>
        </p:txBody>
      </p:sp>
      <p:pic>
        <p:nvPicPr>
          <p:cNvPr id="2050" name="Picture 2" descr="I:\Сергеева64-2\ПСР-7\H4XgW_PZGj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 r="-2504"/>
          <a:stretch/>
        </p:blipFill>
        <p:spPr bwMode="auto">
          <a:xfrm>
            <a:off x="6780784" y="1915006"/>
            <a:ext cx="4486919" cy="375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76" y="1915006"/>
            <a:ext cx="4961466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9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995" y="570093"/>
            <a:ext cx="9089713" cy="40526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терминала для безналичного расчета  в школьном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буфете»</a:t>
            </a: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95320" y="6668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Стало: </a:t>
            </a:r>
            <a:r>
              <a:rPr lang="ru-RU" dirty="0" smtClean="0">
                <a:solidFill>
                  <a:srgbClr val="002060"/>
                </a:solidFill>
              </a:rPr>
              <a:t>Использование банковских карт при расчете в буфете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I:\Сергеева64-2\ПСР-7\IAAzjQUNM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3" y="1405514"/>
            <a:ext cx="2991993" cy="398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8" t="578" r="15439" b="2387"/>
          <a:stretch/>
        </p:blipFill>
        <p:spPr bwMode="auto">
          <a:xfrm>
            <a:off x="4782597" y="1400798"/>
            <a:ext cx="2523744" cy="309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:\Сергеева64-2\ПСР-7\KcANmzAy7z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78" y="1313135"/>
            <a:ext cx="3130561" cy="41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:\Сергеева64-2\ПСР-7\ybfjFwi8p0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54" y="4532938"/>
            <a:ext cx="1639031" cy="218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33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12" y="278838"/>
            <a:ext cx="8237182" cy="436017"/>
          </a:xfrm>
          <a:effectLst/>
        </p:spPr>
        <p:txBody>
          <a:bodyPr/>
          <a:lstStyle/>
          <a:p>
            <a:pPr algn="ctr">
              <a:lnSpc>
                <a:spcPts val="1735"/>
              </a:lnSpc>
            </a:pPr>
            <a:r>
              <a:rPr lang="ru-RU" sz="1632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</a:t>
            </a:r>
            <a:r>
              <a:rPr lang="ru-RU" sz="1632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 </a:t>
            </a:r>
            <a:r>
              <a:rPr lang="ru-RU" sz="1632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терминала для безналичного расчета  в школьном буфете</a:t>
            </a:r>
            <a:r>
              <a:rPr lang="ru-RU" sz="1632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1632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C:\Users\User\Downloads\Логотип проекта мелки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11668" r="12566" b="11169"/>
          <a:stretch/>
        </p:blipFill>
        <p:spPr bwMode="auto">
          <a:xfrm>
            <a:off x="11166035" y="77616"/>
            <a:ext cx="722328" cy="88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675" y="148016"/>
            <a:ext cx="571770" cy="67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3467" y="1225780"/>
            <a:ext cx="517310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/>
              <a:t>Заказчик проекта: </a:t>
            </a:r>
            <a:r>
              <a:rPr lang="ru-RU" sz="1200" dirty="0"/>
              <a:t>директор МБОУ- гимназии №34 г.Орла</a:t>
            </a:r>
          </a:p>
          <a:p>
            <a:r>
              <a:rPr lang="ru-RU" sz="1200" b="1" dirty="0"/>
              <a:t>Клиенты процесса:</a:t>
            </a:r>
            <a:r>
              <a:rPr lang="ru-RU" sz="1200" dirty="0"/>
              <a:t> участники образовательного процесса</a:t>
            </a:r>
          </a:p>
          <a:p>
            <a:r>
              <a:rPr lang="ru-RU" sz="1200" b="1" dirty="0"/>
              <a:t>Периметр проекта:</a:t>
            </a:r>
            <a:r>
              <a:rPr lang="ru-RU" sz="1200" dirty="0"/>
              <a:t> пространство </a:t>
            </a:r>
            <a:r>
              <a:rPr lang="ru-RU" sz="1200" dirty="0" smtClean="0"/>
              <a:t>столовой и буфета МБОУ- </a:t>
            </a:r>
            <a:r>
              <a:rPr lang="ru-RU" sz="1200" dirty="0"/>
              <a:t>гимназии №34 г</a:t>
            </a:r>
            <a:r>
              <a:rPr lang="ru-RU" sz="1200" dirty="0" smtClean="0"/>
              <a:t>. Орла</a:t>
            </a:r>
            <a:endParaRPr lang="ru-RU" sz="1200" dirty="0"/>
          </a:p>
          <a:p>
            <a:r>
              <a:rPr lang="ru-RU" sz="1200" b="1" dirty="0"/>
              <a:t>Границы процесса:</a:t>
            </a:r>
            <a:r>
              <a:rPr lang="ru-RU" sz="1200" dirty="0"/>
              <a:t> от обращения </a:t>
            </a:r>
            <a:r>
              <a:rPr lang="ru-RU" sz="1200" dirty="0" smtClean="0"/>
              <a:t>в буфет до получения  заказа </a:t>
            </a:r>
            <a:endParaRPr lang="ru-RU" sz="1200" dirty="0"/>
          </a:p>
          <a:p>
            <a:r>
              <a:rPr lang="ru-RU" sz="1200" b="1" dirty="0"/>
              <a:t>Владелец процесса</a:t>
            </a:r>
            <a:r>
              <a:rPr lang="ru-RU" sz="1200" dirty="0"/>
              <a:t>: МБОУ-гимназия №34 г.Орла.</a:t>
            </a:r>
          </a:p>
          <a:p>
            <a:r>
              <a:rPr lang="ru-RU" sz="1200" b="1" dirty="0"/>
              <a:t>Руководитель проекта:</a:t>
            </a:r>
            <a:r>
              <a:rPr lang="ru-RU" sz="1200" dirty="0"/>
              <a:t> Ю.В. </a:t>
            </a:r>
            <a:r>
              <a:rPr lang="ru-RU" sz="1200" dirty="0" smtClean="0"/>
              <a:t>Алферова</a:t>
            </a:r>
          </a:p>
          <a:p>
            <a:r>
              <a:rPr lang="ru-RU" sz="1200" b="1" dirty="0" smtClean="0"/>
              <a:t>Команда </a:t>
            </a:r>
            <a:r>
              <a:rPr lang="ru-RU" sz="1200" b="1" dirty="0"/>
              <a:t>проекта:</a:t>
            </a:r>
            <a:r>
              <a:rPr lang="ru-RU" sz="1200" dirty="0"/>
              <a:t> </a:t>
            </a:r>
            <a:r>
              <a:rPr lang="ru-RU" sz="1200" dirty="0" smtClean="0"/>
              <a:t>А.А. Сергеева И.В.. Панамарчук С.П.,  Гринина Ю.А., Сочейкина В.В.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90196" y="1203455"/>
            <a:ext cx="569816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cs typeface="Times New Roman" panose="02020603050405020304" pitchFamily="18" charset="0"/>
              </a:rPr>
              <a:t>Ключевой риск:</a:t>
            </a:r>
            <a:r>
              <a:rPr lang="ru-RU" sz="1200" dirty="0"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cs typeface="Times New Roman" panose="02020603050405020304" pitchFamily="18" charset="0"/>
              </a:rPr>
              <a:t> </a:t>
            </a:r>
            <a:r>
              <a:rPr lang="ru-RU" altLang="ru-RU" sz="1200" kern="0" dirty="0">
                <a:solidFill>
                  <a:srgbClr val="000000"/>
                </a:solidFill>
              </a:rPr>
              <a:t>неудовлетворенность заказчиками </a:t>
            </a:r>
            <a:r>
              <a:rPr lang="ru-RU" altLang="ru-RU" sz="1200" kern="0" dirty="0" smtClean="0">
                <a:solidFill>
                  <a:srgbClr val="000000"/>
                </a:solidFill>
              </a:rPr>
              <a:t>использования ресурсов буфета</a:t>
            </a:r>
            <a:endParaRPr lang="ru-RU" sz="1200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cs typeface="Times New Roman" panose="02020603050405020304" pitchFamily="18" charset="0"/>
              </a:rPr>
              <a:t>Проблемы:</a:t>
            </a:r>
          </a:p>
          <a:p>
            <a:pPr lvl="0"/>
            <a:r>
              <a:rPr lang="ru-RU" sz="1200" dirty="0"/>
              <a:t>Большие временные затраты </a:t>
            </a:r>
            <a:r>
              <a:rPr lang="ru-RU" sz="1200" dirty="0" smtClean="0"/>
              <a:t>при продаже буфетной продукции</a:t>
            </a:r>
          </a:p>
          <a:p>
            <a:pPr lvl="0"/>
            <a:r>
              <a:rPr lang="ru-RU" sz="1200" dirty="0" smtClean="0"/>
              <a:t>Небольшой охват обучающихся, желающих купить продукцию буфета</a:t>
            </a:r>
          </a:p>
          <a:p>
            <a:pPr lvl="0"/>
            <a:r>
              <a:rPr lang="ru-RU" sz="1200" dirty="0" smtClean="0"/>
              <a:t>Использование только одного вида оплаты: наличного расчета</a:t>
            </a:r>
          </a:p>
          <a:p>
            <a:pPr lvl="0"/>
            <a:r>
              <a:rPr lang="ru-RU" sz="1200" dirty="0" smtClean="0"/>
              <a:t>Систематические потери денежных средств обучающимися( особенно начальной школы)</a:t>
            </a:r>
            <a:br>
              <a:rPr lang="ru-RU" sz="1200" dirty="0" smtClean="0"/>
            </a:br>
            <a:r>
              <a:rPr lang="ru-RU" sz="1200" dirty="0" smtClean="0"/>
              <a:t>Отсутствие разменных денег ( сдачи)</a:t>
            </a:r>
            <a:endParaRPr lang="ru-RU" sz="1200" dirty="0"/>
          </a:p>
        </p:txBody>
      </p:sp>
      <p:pic>
        <p:nvPicPr>
          <p:cNvPr id="20" name="Picture 2" descr="Coat of arms of Oryol Oblast (large)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23895" y="63980"/>
            <a:ext cx="458733" cy="60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0273906" y="602167"/>
            <a:ext cx="892129" cy="278873"/>
          </a:xfrm>
          <a:prstGeom prst="rect">
            <a:avLst/>
          </a:prstGeom>
        </p:spPr>
        <p:txBody>
          <a:bodyPr wrap="none" lIns="93294" tIns="46648" rIns="93294" bIns="46648">
            <a:spAutoFit/>
          </a:bodyPr>
          <a:lstStyle/>
          <a:p>
            <a:pPr algn="ctr">
              <a:defRPr/>
            </a:pPr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Правительство </a:t>
            </a:r>
          </a:p>
          <a:p>
            <a:pPr algn="ctr">
              <a:defRPr/>
            </a:pPr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Орловской области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96962"/>
              </p:ext>
            </p:extLst>
          </p:nvPr>
        </p:nvGraphicFramePr>
        <p:xfrm>
          <a:off x="515914" y="3327400"/>
          <a:ext cx="5368209" cy="2862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4566"/>
                <a:gridCol w="1133856"/>
                <a:gridCol w="909787"/>
              </a:tblGrid>
              <a:tr h="424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цели</a:t>
                      </a:r>
                      <a:endParaRPr lang="ru-RU" sz="1400" kern="15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kern="15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400" kern="15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2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Ускорение обслуживания обучающихся буфетной продукцией</a:t>
                      </a:r>
                      <a:endParaRPr lang="ru-RU" sz="1200" kern="15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1чел/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45 сек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1 чел/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100" kern="15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 сек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32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Увеличить охват обслуживания обучающихся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( за перемену)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13чел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26 чел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9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Отсутствие факторов потери денег 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29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Контроль родителями движения</a:t>
                      </a:r>
                      <a:r>
                        <a:rPr lang="ru-RU" sz="1100" kern="15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денежных средств на банковской карте ребенка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631794"/>
              </p:ext>
            </p:extLst>
          </p:nvPr>
        </p:nvGraphicFramePr>
        <p:xfrm>
          <a:off x="6190196" y="3307241"/>
          <a:ext cx="5783976" cy="2993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3688"/>
                <a:gridCol w="957810"/>
                <a:gridCol w="942478"/>
              </a:tblGrid>
              <a:tr h="1763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Наименование события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Начало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</a:rPr>
                        <a:t>Окончание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63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1. Старт проекта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</a:rPr>
                        <a:t>25.08.24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</a:rPr>
                        <a:t>13.11.2024</a:t>
                      </a:r>
                      <a:r>
                        <a:rPr lang="ru-RU" sz="1100" kern="150" dirty="0">
                          <a:effectLst/>
                        </a:rPr>
                        <a:t> 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2. Диагностика и целевое состояние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100" kern="150" dirty="0">
                          <a:effectLst/>
                        </a:rPr>
                        <a:t>Анализ текущего состояния (фото)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100" kern="150" dirty="0">
                          <a:effectLst/>
                        </a:rPr>
                        <a:t>Карта текущего состояния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OpenSymbol"/>
                        <a:ea typeface="OpenSymbol"/>
                        <a:cs typeface="OpenSymbol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chemeClr val="tx1"/>
                          </a:solidFill>
                          <a:effectLst/>
                        </a:rPr>
                        <a:t>02.09.24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chemeClr val="tx1"/>
                          </a:solidFill>
                          <a:effectLst/>
                        </a:rPr>
                        <a:t>11.09.24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chemeClr val="tx1"/>
                          </a:solidFill>
                          <a:effectLst/>
                        </a:rPr>
                        <a:t>16.09.24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chemeClr val="tx1"/>
                          </a:solidFill>
                          <a:effectLst/>
                        </a:rPr>
                        <a:t>10.09.24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chemeClr val="tx1"/>
                          </a:solidFill>
                          <a:effectLst/>
                        </a:rPr>
                        <a:t>15.09.24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chemeClr val="tx1"/>
                          </a:solidFill>
                          <a:effectLst/>
                        </a:rPr>
                        <a:t>17.09.24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3. Разработка решений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100" kern="150" dirty="0">
                          <a:effectLst/>
                        </a:rPr>
                        <a:t>Разработка плана мероприятий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100" kern="150" dirty="0">
                          <a:effectLst/>
                        </a:rPr>
                        <a:t>Скорректированная карточка проекта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OpenSymbol"/>
                        <a:ea typeface="OpenSymbol"/>
                        <a:cs typeface="OpenSymbol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chemeClr val="tx1"/>
                          </a:solidFill>
                          <a:effectLst/>
                        </a:rPr>
                        <a:t>18.09.24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chemeClr val="tx1"/>
                          </a:solidFill>
                          <a:effectLst/>
                        </a:rPr>
                        <a:t>15.09.24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chemeClr val="tx1"/>
                          </a:solidFill>
                          <a:effectLst/>
                        </a:rPr>
                        <a:t>21.09.24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chemeClr val="tx1"/>
                          </a:solidFill>
                          <a:effectLst/>
                        </a:rPr>
                        <a:t>14.09.24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chemeClr val="tx1"/>
                          </a:solidFill>
                          <a:effectLst/>
                        </a:rPr>
                        <a:t>20.09.24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solidFill>
                            <a:schemeClr val="tx1"/>
                          </a:solidFill>
                          <a:effectLst/>
                        </a:rPr>
                        <a:t>24.09.24</a:t>
                      </a:r>
                      <a:endParaRPr lang="ru-RU" sz="1100" kern="15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4. Внедрение </a:t>
                      </a:r>
                      <a:r>
                        <a:rPr lang="ru-RU" sz="1100" kern="150" dirty="0" smtClean="0">
                          <a:effectLst/>
                        </a:rPr>
                        <a:t>улучшений</a:t>
                      </a:r>
                      <a:endParaRPr lang="ru-RU" sz="1100" kern="150" dirty="0">
                        <a:effectLst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</a:rPr>
                        <a:t>25.09.24</a:t>
                      </a:r>
                      <a:endParaRPr lang="ru-RU" sz="1100" kern="150" dirty="0">
                        <a:effectLst/>
                      </a:endParaRPr>
                    </a:p>
                  </a:txBody>
                  <a:tcPr marL="34925" marR="34925" marT="34925" marB="349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</a:rPr>
                        <a:t>15.10.24</a:t>
                      </a:r>
                      <a:endParaRPr lang="ru-RU" sz="1100" kern="150" dirty="0">
                        <a:effectLst/>
                      </a:endParaRPr>
                    </a:p>
                  </a:txBody>
                  <a:tcPr marL="34925" marR="34925" marT="34925" marB="349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16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5. Закрепление результатов и закрытие проекта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100" kern="150" dirty="0" smtClean="0">
                          <a:effectLst/>
                        </a:rPr>
                        <a:t> Проведение </a:t>
                      </a:r>
                      <a:r>
                        <a:rPr lang="ru-RU" sz="1100" kern="150" dirty="0">
                          <a:effectLst/>
                        </a:rPr>
                        <a:t>анкетирования №2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100" kern="150" dirty="0">
                          <a:effectLst/>
                        </a:rPr>
                        <a:t>Создание презентации (3-5 слайдов)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100" kern="150" dirty="0">
                          <a:effectLst/>
                        </a:rPr>
                        <a:t>Совещание по защите результатов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OpenSymbol"/>
                        <a:ea typeface="OpenSymbol"/>
                        <a:cs typeface="OpenSymbol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</a:rPr>
                        <a:t>15.10.24</a:t>
                      </a:r>
                      <a:endParaRPr lang="ru-RU" sz="1100" kern="1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13.10.23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</a:rPr>
                        <a:t>20.10.24</a:t>
                      </a:r>
                      <a:endParaRPr lang="ru-RU" sz="1100" kern="1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</a:rPr>
                        <a:t>24.10.24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</a:rPr>
                        <a:t>18.10.24</a:t>
                      </a:r>
                      <a:endParaRPr lang="ru-RU" sz="1100" kern="1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</a:rPr>
                        <a:t>20.10.24</a:t>
                      </a:r>
                      <a:endParaRPr lang="ru-RU" sz="1100" kern="1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</a:rPr>
                        <a:t>22.10.24</a:t>
                      </a:r>
                      <a:endParaRPr lang="ru-RU" sz="1100" kern="1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</a:rPr>
                        <a:t>2411.24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63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6. Окончание проекта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 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 smtClean="0">
                          <a:effectLst/>
                        </a:rPr>
                        <a:t>13.11.24</a:t>
                      </a:r>
                      <a:endParaRPr lang="ru-RU" sz="1100" kern="15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ahoma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07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5" y="401628"/>
            <a:ext cx="9687555" cy="498598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</a:t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«Установка терминала для безналичного расчета  в школьном буфете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»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8769" y="3232126"/>
            <a:ext cx="3347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Алферова Юлия Владимировна,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директор </a:t>
            </a:r>
            <a:r>
              <a:rPr lang="ru-RU" sz="1200" dirty="0" smtClean="0">
                <a:solidFill>
                  <a:srgbClr val="002060"/>
                </a:solidFill>
              </a:rPr>
              <a:t>МБОУ -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гимназии </a:t>
            </a:r>
            <a:r>
              <a:rPr lang="ru-RU" sz="1200" dirty="0">
                <a:solidFill>
                  <a:srgbClr val="002060"/>
                </a:solidFill>
              </a:rPr>
              <a:t>№34 г. </a:t>
            </a:r>
            <a:r>
              <a:rPr lang="ru-RU" sz="1200" dirty="0" smtClean="0">
                <a:solidFill>
                  <a:srgbClr val="002060"/>
                </a:solidFill>
              </a:rPr>
              <a:t>Орла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Роль:  </a:t>
            </a:r>
            <a:r>
              <a:rPr lang="ru-RU" sz="1200" dirty="0" smtClean="0">
                <a:solidFill>
                  <a:srgbClr val="002060"/>
                </a:solidFill>
              </a:rPr>
              <a:t>руководитель проекта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1410" y="3232126"/>
            <a:ext cx="2347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Сергеева Ирина Владимировна,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заместитель директора по УВР</a:t>
            </a:r>
          </a:p>
          <a:p>
            <a:r>
              <a:rPr lang="ru-RU" sz="1200" dirty="0">
                <a:solidFill>
                  <a:srgbClr val="002060"/>
                </a:solidFill>
              </a:rPr>
              <a:t>Роль: </a:t>
            </a:r>
            <a:r>
              <a:rPr lang="ru-RU" sz="1200" dirty="0" smtClean="0">
                <a:solidFill>
                  <a:srgbClr val="002060"/>
                </a:solidFill>
              </a:rPr>
              <a:t>технический специалист</a:t>
            </a:r>
            <a:endParaRPr lang="ru-RU" sz="1200" dirty="0">
              <a:solidFill>
                <a:srgbClr val="002060"/>
              </a:solidFill>
            </a:endParaRPr>
          </a:p>
          <a:p>
            <a:pPr algn="ctr"/>
            <a:endParaRPr lang="ru-RU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t="27311" r="58312" b="55363"/>
          <a:stretch/>
        </p:blipFill>
        <p:spPr bwMode="auto">
          <a:xfrm>
            <a:off x="4877178" y="1383569"/>
            <a:ext cx="1476873" cy="180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Downloads\AER4T-J7T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85" y="1292491"/>
            <a:ext cx="1338316" cy="189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962900" y="3311444"/>
            <a:ext cx="3459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Панамарчук Светлана Павловна,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заместитель директора по </a:t>
            </a:r>
            <a:r>
              <a:rPr lang="ru-RU" sz="1200" dirty="0" smtClean="0">
                <a:solidFill>
                  <a:srgbClr val="002060"/>
                </a:solidFill>
              </a:rPr>
              <a:t>ВР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Роль: </a:t>
            </a:r>
            <a:r>
              <a:rPr lang="ru-RU" sz="1200" dirty="0" smtClean="0">
                <a:solidFill>
                  <a:srgbClr val="002060"/>
                </a:solidFill>
              </a:rPr>
              <a:t>координатор проекта</a:t>
            </a:r>
            <a:endParaRPr lang="ru-RU" sz="1200" dirty="0">
              <a:solidFill>
                <a:srgbClr val="002060"/>
              </a:solidFill>
            </a:endParaRPr>
          </a:p>
          <a:p>
            <a:pPr algn="ctr"/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56037" y="5805589"/>
            <a:ext cx="4498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Гринина Юлия Александровна, </a:t>
            </a:r>
          </a:p>
          <a:p>
            <a:r>
              <a:rPr lang="ru-RU" sz="1200" dirty="0" err="1" smtClean="0"/>
              <a:t>Зав.производством</a:t>
            </a:r>
            <a:r>
              <a:rPr lang="ru-RU" sz="1200" dirty="0" smtClean="0"/>
              <a:t>  школьной столовой</a:t>
            </a:r>
          </a:p>
          <a:p>
            <a:r>
              <a:rPr lang="ru-RU" sz="1200" dirty="0" smtClean="0"/>
              <a:t>ООО «Школьное питание» </a:t>
            </a:r>
            <a:r>
              <a:rPr lang="ru-RU" sz="1200" dirty="0" err="1" smtClean="0"/>
              <a:t>Руководител</a:t>
            </a:r>
            <a:r>
              <a:rPr lang="ru-RU" sz="1200" dirty="0" smtClean="0"/>
              <a:t>: </a:t>
            </a:r>
            <a:r>
              <a:rPr lang="ru-RU" sz="1200" dirty="0" err="1" smtClean="0"/>
              <a:t>Косинский</a:t>
            </a:r>
            <a:r>
              <a:rPr lang="ru-RU" sz="1200" dirty="0" smtClean="0"/>
              <a:t> А.А.</a:t>
            </a:r>
          </a:p>
          <a:p>
            <a:r>
              <a:rPr lang="ru-RU" sz="1200" dirty="0" smtClean="0"/>
              <a:t>Роль: основной исполнитель</a:t>
            </a:r>
            <a:endParaRPr lang="ru-RU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4"/>
          <a:stretch/>
        </p:blipFill>
        <p:spPr bwMode="auto">
          <a:xfrm>
            <a:off x="8703716" y="1351484"/>
            <a:ext cx="1493687" cy="195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658851" y="5959896"/>
            <a:ext cx="3318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Сочейкина Виктория Викторовна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член родительского комитета гимназии</a:t>
            </a:r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ru-RU" sz="1200" dirty="0" smtClean="0"/>
              <a:t>Роль: представитель инициативной группы</a:t>
            </a:r>
            <a:endParaRPr lang="ru-RU" sz="1200" dirty="0"/>
          </a:p>
        </p:txBody>
      </p:sp>
      <p:pic>
        <p:nvPicPr>
          <p:cNvPr id="2050" name="Picture 2" descr="https://sun9-77.userapi.com/impg/u_3sjA3QDFEmHjgej75wqzy1WZfuMzHUSIxPRg/jWoPx_MsZWE.jpg?size=810x1080&amp;quality=95&amp;sign=9500c436d3267981cab7a0a9ddd0476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751" y="3928253"/>
            <a:ext cx="1363659" cy="18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2"/>
          <a:stretch/>
        </p:blipFill>
        <p:spPr bwMode="auto">
          <a:xfrm>
            <a:off x="7002127" y="3928253"/>
            <a:ext cx="1701589" cy="198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3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995" y="209316"/>
            <a:ext cx="7870341" cy="55399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«Установка терминала для безналичного расчета  в школьном буфете»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49078" y="1543871"/>
            <a:ext cx="62651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Совещание </a:t>
            </a:r>
            <a:r>
              <a:rPr lang="ru-RU" b="1" dirty="0">
                <a:solidFill>
                  <a:srgbClr val="002060"/>
                </a:solidFill>
              </a:rPr>
              <a:t>по защите подходов </a:t>
            </a:r>
            <a:r>
              <a:rPr lang="ru-RU" b="1" dirty="0" smtClean="0">
                <a:solidFill>
                  <a:srgbClr val="002060"/>
                </a:solidFill>
              </a:rPr>
              <a:t>внедрения: 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«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терминала для безналичного расчета  в школьном буфете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8048" y="3299811"/>
            <a:ext cx="5749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Цель: </a:t>
            </a:r>
            <a:r>
              <a:rPr lang="ru-RU" i="1" dirty="0"/>
              <a:t>представить  целевое состояние и предполагаемые пути решения проблемы </a:t>
            </a:r>
            <a:r>
              <a:rPr lang="ru-RU" i="1" dirty="0" smtClean="0"/>
              <a:t>оптимизации работы школьного буфета</a:t>
            </a:r>
            <a:endParaRPr lang="ru-RU" i="1" dirty="0"/>
          </a:p>
          <a:p>
            <a:pPr algn="just"/>
            <a:r>
              <a:rPr lang="ru-RU" i="1" dirty="0"/>
              <a:t>Получить одобрение  предполагаемых решений  по достижению целевого состояния процесса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52748" y="4819896"/>
            <a:ext cx="81350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Озвучена </a:t>
            </a:r>
            <a:r>
              <a:rPr lang="ru-RU" dirty="0"/>
              <a:t>проблематика текущего состояния процесса,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Определены цели и задачи проекта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Представлено  состояние  целевого процесса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Представлено предлагаемые решения по достижению целевого состояния,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Получено одобрение  предполагаемых решений</a:t>
            </a:r>
            <a:endParaRPr lang="ru-RU" dirty="0"/>
          </a:p>
        </p:txBody>
      </p:sp>
      <p:pic>
        <p:nvPicPr>
          <p:cNvPr id="3074" name="Picture 2" descr="https://sun9-52.userapi.com/impg/zzMeC8GczQBFVkGmbG_DMA50lM8at1KQ61r8Pg/DhIp0aCl310.jpg?size=1280x960&amp;quality=95&amp;sign=6b8ea31de81628bbc1120eb0cd5503e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9" y="1314979"/>
            <a:ext cx="4552698" cy="341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2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684891"/>
              </p:ext>
            </p:extLst>
          </p:nvPr>
        </p:nvGraphicFramePr>
        <p:xfrm>
          <a:off x="5569628" y="2336657"/>
          <a:ext cx="6084307" cy="403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28182" y="1236070"/>
            <a:ext cx="5806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Чтобы вы хотели улучшить в работе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школьного буфета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(множественный выбор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 (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педагоги,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обучающиеся, родители)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75277" y="5928556"/>
            <a:ext cx="1865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Разнообразие продукции</a:t>
            </a:r>
            <a:endParaRPr lang="ru-RU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7503" y="326059"/>
            <a:ext cx="9946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работы библиотеки как одна из форм улучшения организации учебного процесса»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109503"/>
              </p:ext>
            </p:extLst>
          </p:nvPr>
        </p:nvGraphicFramePr>
        <p:xfrm>
          <a:off x="195072" y="2084833"/>
          <a:ext cx="5535168" cy="423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92111" y="12360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Уровень удовлетворенности организацией </a:t>
            </a:r>
            <a:r>
              <a:rPr lang="ru-RU" b="1" dirty="0" smtClean="0"/>
              <a:t>работы школьного буфета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02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760" y="57679"/>
            <a:ext cx="11408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терминала для безналичного расчета  в школьном буфете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74002" y="1028628"/>
            <a:ext cx="2872812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400" b="1" kern="1200" dirty="0">
                <a:solidFill>
                  <a:srgbClr val="002060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протекания процесса: </a:t>
            </a:r>
            <a:r>
              <a:rPr lang="ru-RU" sz="1400" b="1" kern="1200" dirty="0" smtClean="0">
                <a:solidFill>
                  <a:srgbClr val="002060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ru-RU" sz="1400" b="1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мин. 45 сек.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 rot="16200000" flipH="1">
            <a:off x="5108017" y="518561"/>
            <a:ext cx="397459" cy="2840558"/>
          </a:xfrm>
          <a:prstGeom prst="leftBrace">
            <a:avLst>
              <a:gd name="adj1" fmla="val 8333"/>
              <a:gd name="adj2" fmla="val 524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871675"/>
              </p:ext>
            </p:extLst>
          </p:nvPr>
        </p:nvGraphicFramePr>
        <p:xfrm>
          <a:off x="1442641" y="2137590"/>
          <a:ext cx="1154255" cy="2199424"/>
        </p:xfrm>
        <a:graphic>
          <a:graphicData uri="http://schemas.openxmlformats.org/drawingml/2006/table">
            <a:tbl>
              <a:tblPr/>
              <a:tblGrid>
                <a:gridCol w="1154255">
                  <a:extLst>
                    <a:ext uri="{9D8B030D-6E8A-4147-A177-3AD203B41FA5}">
                      <a16:colId xmlns:a16="http://schemas.microsoft.com/office/drawing/2014/main" xmlns="" val="3039344413"/>
                    </a:ext>
                  </a:extLst>
                </a:gridCol>
              </a:tblGrid>
              <a:tr h="452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</a:t>
                      </a:r>
                      <a:r>
                        <a:rPr lang="ru-RU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буфета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305482"/>
                  </a:ext>
                </a:extLst>
              </a:tr>
              <a:tr h="1431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Подготовка оборудования (перчатки, наличные( сдача) для  начала работы</a:t>
                      </a: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88718"/>
                  </a:ext>
                </a:extLst>
              </a:tr>
              <a:tr h="3158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мин</a:t>
                      </a: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8354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3897"/>
              </p:ext>
            </p:extLst>
          </p:nvPr>
        </p:nvGraphicFramePr>
        <p:xfrm>
          <a:off x="2900575" y="2131104"/>
          <a:ext cx="1251123" cy="2191483"/>
        </p:xfrm>
        <a:graphic>
          <a:graphicData uri="http://schemas.openxmlformats.org/drawingml/2006/table">
            <a:tbl>
              <a:tblPr/>
              <a:tblGrid>
                <a:gridCol w="1251123">
                  <a:extLst>
                    <a:ext uri="{9D8B030D-6E8A-4147-A177-3AD203B41FA5}">
                      <a16:colId xmlns:a16="http://schemas.microsoft.com/office/drawing/2014/main" xmlns="" val="3039344413"/>
                    </a:ext>
                  </a:extLst>
                </a:gridCol>
              </a:tblGrid>
              <a:tr h="543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305482"/>
                  </a:ext>
                </a:extLst>
              </a:tr>
              <a:tr h="1261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Подходят к буфету, выбирают продукцию, расплачиваются</a:t>
                      </a: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88718"/>
                  </a:ext>
                </a:extLst>
              </a:tr>
              <a:tr h="3862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сек</a:t>
                      </a: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8354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16802"/>
              </p:ext>
            </p:extLst>
          </p:nvPr>
        </p:nvGraphicFramePr>
        <p:xfrm>
          <a:off x="4483584" y="2147113"/>
          <a:ext cx="1270000" cy="2212792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xmlns="" val="3039344413"/>
                    </a:ext>
                  </a:extLst>
                </a:gridCol>
              </a:tblGrid>
              <a:tr h="4468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</a:t>
                      </a:r>
                      <a:r>
                        <a:rPr lang="ru-RU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буфета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305482"/>
                  </a:ext>
                </a:extLst>
              </a:tr>
              <a:tr h="13097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Надевает перчатки и выдает заказ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88718"/>
                  </a:ext>
                </a:extLst>
              </a:tr>
              <a:tr h="456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сек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83545"/>
                  </a:ext>
                </a:extLst>
              </a:tr>
            </a:tbl>
          </a:graphicData>
        </a:graphic>
      </p:graphicFrame>
      <p:sp>
        <p:nvSpPr>
          <p:cNvPr id="9" name="Блок-схема: решение 8"/>
          <p:cNvSpPr/>
          <p:nvPr/>
        </p:nvSpPr>
        <p:spPr>
          <a:xfrm>
            <a:off x="7988066" y="2775525"/>
            <a:ext cx="1730284" cy="76163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Буфет работает?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941190"/>
              </p:ext>
            </p:extLst>
          </p:nvPr>
        </p:nvGraphicFramePr>
        <p:xfrm>
          <a:off x="9902248" y="3195060"/>
          <a:ext cx="1007247" cy="1610203"/>
        </p:xfrm>
        <a:graphic>
          <a:graphicData uri="http://schemas.openxmlformats.org/drawingml/2006/table">
            <a:tbl>
              <a:tblPr/>
              <a:tblGrid>
                <a:gridCol w="1007247">
                  <a:extLst>
                    <a:ext uri="{9D8B030D-6E8A-4147-A177-3AD203B41FA5}">
                      <a16:colId xmlns:a16="http://schemas.microsoft.com/office/drawing/2014/main" xmlns="" val="3039344413"/>
                    </a:ext>
                  </a:extLst>
                </a:gridCol>
              </a:tblGrid>
              <a:tr h="3208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 буфета 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305482"/>
                  </a:ext>
                </a:extLst>
              </a:tr>
              <a:tr h="7831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Остальные ждут своей очереди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88718"/>
                  </a:ext>
                </a:extLst>
              </a:tr>
              <a:tr h="3145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8354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156091"/>
              </p:ext>
            </p:extLst>
          </p:nvPr>
        </p:nvGraphicFramePr>
        <p:xfrm>
          <a:off x="9876945" y="1542897"/>
          <a:ext cx="1019293" cy="1483868"/>
        </p:xfrm>
        <a:graphic>
          <a:graphicData uri="http://schemas.openxmlformats.org/drawingml/2006/table">
            <a:tbl>
              <a:tblPr/>
              <a:tblGrid>
                <a:gridCol w="1019293"/>
              </a:tblGrid>
              <a:tr h="462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 буфета,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599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505289" y="2284831"/>
            <a:ext cx="269368" cy="15394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9969" y="2326757"/>
            <a:ext cx="329846" cy="15240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AutoShape 169"/>
          <p:cNvSpPr>
            <a:spLocks noChangeArrowheads="1"/>
          </p:cNvSpPr>
          <p:nvPr/>
        </p:nvSpPr>
        <p:spPr bwMode="auto">
          <a:xfrm>
            <a:off x="4209267" y="3097174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6" name="AutoShape 169"/>
          <p:cNvSpPr>
            <a:spLocks noChangeArrowheads="1"/>
          </p:cNvSpPr>
          <p:nvPr/>
        </p:nvSpPr>
        <p:spPr bwMode="auto">
          <a:xfrm>
            <a:off x="5805473" y="3095893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7" name="AutoShape 169"/>
          <p:cNvSpPr>
            <a:spLocks noChangeArrowheads="1"/>
          </p:cNvSpPr>
          <p:nvPr/>
        </p:nvSpPr>
        <p:spPr bwMode="auto">
          <a:xfrm>
            <a:off x="2588969" y="3095894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8" name="AutoShape 169"/>
          <p:cNvSpPr>
            <a:spLocks noChangeArrowheads="1"/>
          </p:cNvSpPr>
          <p:nvPr/>
        </p:nvSpPr>
        <p:spPr bwMode="auto">
          <a:xfrm>
            <a:off x="11194392" y="3010382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9" name="AutoShape 169"/>
          <p:cNvSpPr>
            <a:spLocks noChangeArrowheads="1"/>
          </p:cNvSpPr>
          <p:nvPr/>
        </p:nvSpPr>
        <p:spPr bwMode="auto">
          <a:xfrm>
            <a:off x="7723331" y="2688415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0" name="AutoShape 169"/>
          <p:cNvSpPr>
            <a:spLocks noChangeArrowheads="1"/>
          </p:cNvSpPr>
          <p:nvPr/>
        </p:nvSpPr>
        <p:spPr bwMode="auto">
          <a:xfrm>
            <a:off x="7734494" y="3254789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1" name="10-конечная звезда 20"/>
          <p:cNvSpPr/>
          <p:nvPr/>
        </p:nvSpPr>
        <p:spPr>
          <a:xfrm>
            <a:off x="1555936" y="4212881"/>
            <a:ext cx="305449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10-конечная звезда 21"/>
          <p:cNvSpPr/>
          <p:nvPr/>
        </p:nvSpPr>
        <p:spPr>
          <a:xfrm>
            <a:off x="4646319" y="4131592"/>
            <a:ext cx="305449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10-конечная звезда 22"/>
          <p:cNvSpPr/>
          <p:nvPr/>
        </p:nvSpPr>
        <p:spPr>
          <a:xfrm>
            <a:off x="9902248" y="4600476"/>
            <a:ext cx="305449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10-конечная звезда 23"/>
          <p:cNvSpPr/>
          <p:nvPr/>
        </p:nvSpPr>
        <p:spPr>
          <a:xfrm>
            <a:off x="3216136" y="4202646"/>
            <a:ext cx="310001" cy="39783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25" name="10-конечная звезда 24"/>
          <p:cNvSpPr/>
          <p:nvPr/>
        </p:nvSpPr>
        <p:spPr>
          <a:xfrm>
            <a:off x="10268598" y="4617839"/>
            <a:ext cx="310001" cy="39783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sp>
        <p:nvSpPr>
          <p:cNvPr id="27" name="10-конечная звезда 26"/>
          <p:cNvSpPr/>
          <p:nvPr/>
        </p:nvSpPr>
        <p:spPr>
          <a:xfrm>
            <a:off x="4370636" y="6146121"/>
            <a:ext cx="293844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10-конечная звезда 27"/>
          <p:cNvSpPr/>
          <p:nvPr/>
        </p:nvSpPr>
        <p:spPr>
          <a:xfrm>
            <a:off x="4409127" y="5345685"/>
            <a:ext cx="293844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10-конечная звезда 28"/>
          <p:cNvSpPr/>
          <p:nvPr/>
        </p:nvSpPr>
        <p:spPr>
          <a:xfrm>
            <a:off x="4392906" y="4936110"/>
            <a:ext cx="293844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94059" y="4942361"/>
            <a:ext cx="6188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Небольшая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пропускная способность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буфета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86072" y="5227306"/>
            <a:ext cx="6096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Большие временные затраты на выдачу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заказа 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каждому обучающемуся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12902" y="5796911"/>
            <a:ext cx="6553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Невозможно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быстро обслуживать  обучающихся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75807" y="427011"/>
            <a:ext cx="6573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Карта текущего состояния процесса</a:t>
            </a:r>
          </a:p>
        </p:txBody>
      </p:sp>
      <p:sp>
        <p:nvSpPr>
          <p:cNvPr id="34" name="AutoShape 169"/>
          <p:cNvSpPr>
            <a:spLocks noChangeArrowheads="1"/>
          </p:cNvSpPr>
          <p:nvPr/>
        </p:nvSpPr>
        <p:spPr bwMode="auto">
          <a:xfrm>
            <a:off x="1067232" y="3096128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5" name="10-конечная звезда 34"/>
          <p:cNvSpPr/>
          <p:nvPr/>
        </p:nvSpPr>
        <p:spPr>
          <a:xfrm>
            <a:off x="1964696" y="4212881"/>
            <a:ext cx="305449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10-конечная звезда 35"/>
          <p:cNvSpPr/>
          <p:nvPr/>
        </p:nvSpPr>
        <p:spPr>
          <a:xfrm>
            <a:off x="5012902" y="4131592"/>
            <a:ext cx="293844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10-конечная звезда 36"/>
          <p:cNvSpPr/>
          <p:nvPr/>
        </p:nvSpPr>
        <p:spPr>
          <a:xfrm>
            <a:off x="9755326" y="2758422"/>
            <a:ext cx="293844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8666"/>
              </p:ext>
            </p:extLst>
          </p:nvPr>
        </p:nvGraphicFramePr>
        <p:xfrm>
          <a:off x="6159984" y="2153734"/>
          <a:ext cx="1270000" cy="2212792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xmlns="" val="3039344413"/>
                    </a:ext>
                  </a:extLst>
                </a:gridCol>
              </a:tblGrid>
              <a:tr h="4468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</a:t>
                      </a:r>
                      <a:r>
                        <a:rPr lang="ru-RU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буфета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305482"/>
                  </a:ext>
                </a:extLst>
              </a:tr>
              <a:tr h="13097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Снимает  перчатку,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принимает деньги, дает сдачу.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88718"/>
                  </a:ext>
                </a:extLst>
              </a:tr>
              <a:tr h="456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сек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83545"/>
                  </a:ext>
                </a:extLst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5012902" y="6166243"/>
            <a:ext cx="6553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Возможное отсутствие сдачи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0" name="10-конечная звезда 39"/>
          <p:cNvSpPr/>
          <p:nvPr/>
        </p:nvSpPr>
        <p:spPr>
          <a:xfrm>
            <a:off x="4392906" y="5753958"/>
            <a:ext cx="293844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10-конечная звезда 40"/>
          <p:cNvSpPr/>
          <p:nvPr/>
        </p:nvSpPr>
        <p:spPr>
          <a:xfrm>
            <a:off x="6215682" y="4164577"/>
            <a:ext cx="293844" cy="40957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9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1438" y="347161"/>
            <a:ext cx="9252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«Установка терминала для безналичного расчета  в школьном буфете»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41635" y="1350342"/>
            <a:ext cx="2872812" cy="5029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400" b="1" kern="1200" dirty="0">
                <a:solidFill>
                  <a:srgbClr val="002060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протекания процесса: </a:t>
            </a:r>
            <a:r>
              <a:rPr lang="ru-RU" sz="1400" b="1" kern="1200" dirty="0" smtClean="0">
                <a:solidFill>
                  <a:srgbClr val="002060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ru-RU" sz="1400" b="1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мин.50 сек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 rot="16200000" flipH="1">
            <a:off x="2093491" y="1070973"/>
            <a:ext cx="397459" cy="1167119"/>
          </a:xfrm>
          <a:prstGeom prst="leftBrace">
            <a:avLst>
              <a:gd name="adj1" fmla="val 8333"/>
              <a:gd name="adj2" fmla="val 524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6557626" y="2858896"/>
            <a:ext cx="1730284" cy="76163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Буфет  работает?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12703" y="2311350"/>
            <a:ext cx="371111" cy="14998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5899" y="2385804"/>
            <a:ext cx="301711" cy="14998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ru-RU" sz="1600" kern="12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AutoShape 169"/>
          <p:cNvSpPr>
            <a:spLocks noChangeArrowheads="1"/>
          </p:cNvSpPr>
          <p:nvPr/>
        </p:nvSpPr>
        <p:spPr bwMode="auto">
          <a:xfrm>
            <a:off x="4381099" y="3148896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6" name="AutoShape 169"/>
          <p:cNvSpPr>
            <a:spLocks noChangeArrowheads="1"/>
          </p:cNvSpPr>
          <p:nvPr/>
        </p:nvSpPr>
        <p:spPr bwMode="auto">
          <a:xfrm>
            <a:off x="6128630" y="3135739"/>
            <a:ext cx="322970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9" name="AutoShape 169"/>
          <p:cNvSpPr>
            <a:spLocks noChangeArrowheads="1"/>
          </p:cNvSpPr>
          <p:nvPr/>
        </p:nvSpPr>
        <p:spPr bwMode="auto">
          <a:xfrm>
            <a:off x="8491653" y="3082095"/>
            <a:ext cx="346306" cy="33218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0" name="AutoShape 169"/>
          <p:cNvSpPr>
            <a:spLocks noChangeArrowheads="1"/>
          </p:cNvSpPr>
          <p:nvPr/>
        </p:nvSpPr>
        <p:spPr bwMode="auto">
          <a:xfrm>
            <a:off x="10389577" y="3166385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61001" y="704010"/>
            <a:ext cx="6652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Карта </a:t>
            </a:r>
            <a:r>
              <a:rPr lang="ru-RU" sz="3200" b="1" dirty="0" smtClean="0">
                <a:solidFill>
                  <a:srgbClr val="002060"/>
                </a:solidFill>
              </a:rPr>
              <a:t>целевого  </a:t>
            </a:r>
            <a:r>
              <a:rPr lang="ru-RU" sz="3200" b="1" dirty="0">
                <a:solidFill>
                  <a:srgbClr val="002060"/>
                </a:solidFill>
              </a:rPr>
              <a:t>состояния процесса</a:t>
            </a:r>
          </a:p>
        </p:txBody>
      </p:sp>
      <p:sp>
        <p:nvSpPr>
          <p:cNvPr id="35" name="10-конечная звезда 34"/>
          <p:cNvSpPr/>
          <p:nvPr/>
        </p:nvSpPr>
        <p:spPr>
          <a:xfrm>
            <a:off x="5004512" y="4219703"/>
            <a:ext cx="305449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10-конечная звезда 36"/>
          <p:cNvSpPr/>
          <p:nvPr/>
        </p:nvSpPr>
        <p:spPr>
          <a:xfrm>
            <a:off x="1069974" y="4996162"/>
            <a:ext cx="305449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596620"/>
              </p:ext>
            </p:extLst>
          </p:nvPr>
        </p:nvGraphicFramePr>
        <p:xfrm>
          <a:off x="8949708" y="2258647"/>
          <a:ext cx="1081390" cy="2032972"/>
        </p:xfrm>
        <a:graphic>
          <a:graphicData uri="http://schemas.openxmlformats.org/drawingml/2006/table">
            <a:tbl>
              <a:tblPr/>
              <a:tblGrid>
                <a:gridCol w="1081390"/>
              </a:tblGrid>
              <a:tr h="466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 буфета, 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84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Скорость обслуживания увеличилась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6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92900" y="4996162"/>
            <a:ext cx="4754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Пропускная способность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буфета 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увеличилась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07883" y="5501993"/>
            <a:ext cx="6793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Временные затраты на выдачу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заказов уменьшились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08661" y="60059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Денежные потери уменьшились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9" name="10-конечная звезда 38"/>
          <p:cNvSpPr/>
          <p:nvPr/>
        </p:nvSpPr>
        <p:spPr>
          <a:xfrm>
            <a:off x="5444788" y="4260914"/>
            <a:ext cx="305449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10-конечная звезда 39"/>
          <p:cNvSpPr/>
          <p:nvPr/>
        </p:nvSpPr>
        <p:spPr>
          <a:xfrm>
            <a:off x="1092458" y="5461750"/>
            <a:ext cx="305449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10-конечная звезда 42"/>
          <p:cNvSpPr/>
          <p:nvPr/>
        </p:nvSpPr>
        <p:spPr>
          <a:xfrm>
            <a:off x="1093631" y="6011825"/>
            <a:ext cx="305449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AutoShape 169"/>
          <p:cNvSpPr>
            <a:spLocks noChangeArrowheads="1"/>
          </p:cNvSpPr>
          <p:nvPr/>
        </p:nvSpPr>
        <p:spPr bwMode="auto">
          <a:xfrm>
            <a:off x="937606" y="3099046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5" name="AutoShape 169"/>
          <p:cNvSpPr>
            <a:spLocks noChangeArrowheads="1"/>
          </p:cNvSpPr>
          <p:nvPr/>
        </p:nvSpPr>
        <p:spPr bwMode="auto">
          <a:xfrm>
            <a:off x="2709348" y="3148896"/>
            <a:ext cx="264735" cy="3152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BA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905813"/>
              </p:ext>
            </p:extLst>
          </p:nvPr>
        </p:nvGraphicFramePr>
        <p:xfrm>
          <a:off x="1442641" y="2137590"/>
          <a:ext cx="1154255" cy="2199424"/>
        </p:xfrm>
        <a:graphic>
          <a:graphicData uri="http://schemas.openxmlformats.org/drawingml/2006/table">
            <a:tbl>
              <a:tblPr/>
              <a:tblGrid>
                <a:gridCol w="1154255">
                  <a:extLst>
                    <a:ext uri="{9D8B030D-6E8A-4147-A177-3AD203B41FA5}">
                      <a16:colId xmlns:a16="http://schemas.microsoft.com/office/drawing/2014/main" xmlns="" val="3039344413"/>
                    </a:ext>
                  </a:extLst>
                </a:gridCol>
              </a:tblGrid>
              <a:tr h="452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</a:t>
                      </a:r>
                      <a:r>
                        <a:rPr lang="ru-RU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буфета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305482"/>
                  </a:ext>
                </a:extLst>
              </a:tr>
              <a:tr h="1431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Подготовка оборудования (перчатки, сдача,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терминал) для  начала работы</a:t>
                      </a: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88718"/>
                  </a:ext>
                </a:extLst>
              </a:tr>
              <a:tr h="3158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 мин</a:t>
                      </a: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83545"/>
                  </a:ext>
                </a:extLst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607458"/>
              </p:ext>
            </p:extLst>
          </p:nvPr>
        </p:nvGraphicFramePr>
        <p:xfrm>
          <a:off x="2997608" y="2087169"/>
          <a:ext cx="1251123" cy="2191483"/>
        </p:xfrm>
        <a:graphic>
          <a:graphicData uri="http://schemas.openxmlformats.org/drawingml/2006/table">
            <a:tbl>
              <a:tblPr/>
              <a:tblGrid>
                <a:gridCol w="1251123">
                  <a:extLst>
                    <a:ext uri="{9D8B030D-6E8A-4147-A177-3AD203B41FA5}">
                      <a16:colId xmlns:a16="http://schemas.microsoft.com/office/drawing/2014/main" xmlns="" val="3039344413"/>
                    </a:ext>
                  </a:extLst>
                </a:gridCol>
              </a:tblGrid>
              <a:tr h="543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Обучающиеся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305482"/>
                  </a:ext>
                </a:extLst>
              </a:tr>
              <a:tr h="1261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Подходят к буфету, выбирают продукцию, расплачиваются картой</a:t>
                      </a: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88718"/>
                  </a:ext>
                </a:extLst>
              </a:tr>
              <a:tr h="3862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сек</a:t>
                      </a: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83545"/>
                  </a:ext>
                </a:extLst>
              </a:tr>
            </a:tbl>
          </a:graphicData>
        </a:graphic>
      </p:graphicFrame>
      <p:sp>
        <p:nvSpPr>
          <p:cNvPr id="36" name="10-конечная звезда 35"/>
          <p:cNvSpPr/>
          <p:nvPr/>
        </p:nvSpPr>
        <p:spPr>
          <a:xfrm>
            <a:off x="1334673" y="4245832"/>
            <a:ext cx="305449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10-конечная звезда 40"/>
          <p:cNvSpPr/>
          <p:nvPr/>
        </p:nvSpPr>
        <p:spPr>
          <a:xfrm>
            <a:off x="3208276" y="4219702"/>
            <a:ext cx="305449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10-конечная звезда 46"/>
          <p:cNvSpPr/>
          <p:nvPr/>
        </p:nvSpPr>
        <p:spPr>
          <a:xfrm>
            <a:off x="2875780" y="4219703"/>
            <a:ext cx="305449" cy="409575"/>
          </a:xfrm>
          <a:prstGeom prst="star10">
            <a:avLst/>
          </a:prstGeom>
          <a:solidFill>
            <a:srgbClr val="92D05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26945"/>
              </p:ext>
            </p:extLst>
          </p:nvPr>
        </p:nvGraphicFramePr>
        <p:xfrm>
          <a:off x="4778201" y="2160784"/>
          <a:ext cx="1270000" cy="2085048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xmlns="" val="3039344413"/>
                    </a:ext>
                  </a:extLst>
                </a:gridCol>
              </a:tblGrid>
              <a:tr h="421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</a:t>
                      </a:r>
                      <a:r>
                        <a:rPr lang="ru-RU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буфета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305482"/>
                  </a:ext>
                </a:extLst>
              </a:tr>
              <a:tr h="1234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Выдает заказ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988718"/>
                  </a:ext>
                </a:extLst>
              </a:tr>
              <a:tr h="42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сек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B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83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87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195" y="387064"/>
            <a:ext cx="9089713" cy="249299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«Установка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терминала для безналичного расчета  в школьном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буфете»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608" y="1049422"/>
            <a:ext cx="3121152" cy="1096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Родительская </a:t>
            </a:r>
            <a:r>
              <a:rPr lang="ru-RU" dirty="0" smtClean="0"/>
              <a:t>общественность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( председатели родительских комитетов)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608" y="2561685"/>
            <a:ext cx="3121152" cy="1096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Совет лидеров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706368" y="1384247"/>
            <a:ext cx="829056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706368" y="2804615"/>
            <a:ext cx="829056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20768" y="1049422"/>
            <a:ext cx="2267712" cy="2730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Соц. опрос родителей и обучающихся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516368" y="2190284"/>
            <a:ext cx="829056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4370832" y="4433971"/>
            <a:ext cx="2767584" cy="142036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Зав. </a:t>
            </a:r>
            <a:r>
              <a:rPr lang="ru-RU" dirty="0" err="1" smtClean="0"/>
              <a:t>производствосм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9517213" y="3429037"/>
            <a:ext cx="908484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8587663" y="4434628"/>
            <a:ext cx="2767584" cy="142036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ООО «Школьное питание»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2999232" y="4725185"/>
            <a:ext cx="1121664" cy="418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6093" y="6043261"/>
            <a:ext cx="2394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Терминал для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безналичного расчета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Downloads\тер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88" y="3684597"/>
            <a:ext cx="13716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Блок-схема: знак завершения 14"/>
          <p:cNvSpPr/>
          <p:nvPr/>
        </p:nvSpPr>
        <p:spPr>
          <a:xfrm>
            <a:off x="8587663" y="1689502"/>
            <a:ext cx="2767584" cy="142036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Директор гимназии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7223760" y="4871115"/>
            <a:ext cx="1121664" cy="418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1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8272" y="16549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Уровень удовлетворенности организацией процессов в</a:t>
            </a:r>
          </a:p>
          <a:p>
            <a:pPr algn="ctr"/>
            <a:r>
              <a:rPr lang="ru-RU" b="1" dirty="0" smtClean="0"/>
              <a:t>Школьном буфете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8272" y="4235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Установка терминала для безналичного расчета  в школьном буфете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/>
          </a:p>
        </p:txBody>
      </p:sp>
      <p:pic>
        <p:nvPicPr>
          <p:cNvPr id="1027" name="Picture 3" descr="C:\Users\Sergeeva\Desktop\1почт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710" y="2961893"/>
            <a:ext cx="2447590" cy="139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16096" y="3901440"/>
            <a:ext cx="3148584" cy="5364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9712" y="3901440"/>
            <a:ext cx="355092" cy="536448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9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40893" y="398499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8965" y="2961893"/>
            <a:ext cx="140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Начало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8256" y="3987118"/>
            <a:ext cx="178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Окончание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8288" y="2878335"/>
            <a:ext cx="1131309" cy="5364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28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45379" y="2878335"/>
            <a:ext cx="492252" cy="536448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10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51849" y="2878335"/>
            <a:ext cx="1742955" cy="5364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62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514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842</Words>
  <Application>Microsoft Office PowerPoint</Application>
  <PresentationFormat>Произвольный</PresentationFormat>
  <Paragraphs>233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Карточка проекта  «Установка терминала для безналичного расчета  в школьном буфете»</vt:lpstr>
      <vt:lpstr>Команда проекта «Установка терминала для безналичного расчета  в школьном буфете»</vt:lpstr>
      <vt:lpstr>«Установка терминала для безналичного расчета  в школьном буфете»</vt:lpstr>
      <vt:lpstr>Презентация PowerPoint</vt:lpstr>
      <vt:lpstr>Презентация PowerPoint</vt:lpstr>
      <vt:lpstr>Презентация PowerPoint</vt:lpstr>
      <vt:lpstr>«Установка терминала для безналичного расчета  в школьном буфете»</vt:lpstr>
      <vt:lpstr>Презентация PowerPoint</vt:lpstr>
      <vt:lpstr>«Установка терминала для безналичного расчета  в школьном буфете» </vt:lpstr>
      <vt:lpstr>«Установка терминала для безналичного расчета  в школьном буфете» </vt:lpstr>
      <vt:lpstr>«Установка терминала для безналичного расчета  в школьном буфете»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Sergeeva</cp:lastModifiedBy>
  <cp:revision>140</cp:revision>
  <cp:lastPrinted>2024-11-15T07:18:50Z</cp:lastPrinted>
  <dcterms:created xsi:type="dcterms:W3CDTF">2021-03-27T16:13:25Z</dcterms:created>
  <dcterms:modified xsi:type="dcterms:W3CDTF">2024-12-18T13:44:20Z</dcterms:modified>
</cp:coreProperties>
</file>