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98" r:id="rId3"/>
    <p:sldId id="318" r:id="rId4"/>
    <p:sldId id="319" r:id="rId5"/>
    <p:sldId id="320" r:id="rId6"/>
    <p:sldId id="321" r:id="rId7"/>
    <p:sldId id="322" r:id="rId8"/>
    <p:sldId id="323" r:id="rId9"/>
    <p:sldId id="299" r:id="rId10"/>
    <p:sldId id="300" r:id="rId11"/>
    <p:sldId id="302" r:id="rId12"/>
    <p:sldId id="301" r:id="rId13"/>
    <p:sldId id="303" r:id="rId14"/>
    <p:sldId id="305" r:id="rId15"/>
    <p:sldId id="307" r:id="rId16"/>
    <p:sldId id="316" r:id="rId17"/>
    <p:sldId id="308" r:id="rId18"/>
    <p:sldId id="309" r:id="rId19"/>
    <p:sldId id="31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2026" y="560538"/>
            <a:ext cx="8379913" cy="4437346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FF0000"/>
                </a:solidFill>
              </a:rPr>
              <a:t>                          г</a:t>
            </a:r>
            <a:r>
              <a:rPr lang="ru-RU" sz="5400" b="1" dirty="0" smtClean="0"/>
              <a:t>осударственная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тоговая</a:t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ттестация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4099" y="789231"/>
            <a:ext cx="44791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9900"/>
                </a:solidFill>
              </a:rPr>
              <a:t>ГИА-</a:t>
            </a:r>
            <a:r>
              <a:rPr lang="ru-RU" sz="6000" b="1" dirty="0">
                <a:solidFill>
                  <a:srgbClr val="FF0000"/>
                </a:solidFill>
              </a:rPr>
              <a:t>202</a:t>
            </a:r>
            <a:r>
              <a:rPr lang="en-US" sz="6000" b="1" dirty="0">
                <a:solidFill>
                  <a:srgbClr val="FF0000"/>
                </a:solidFill>
              </a:rPr>
              <a:t>6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574318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АТТЕСТАТ ОБ ОСНОВНОМ ОБЩЕМ ОБРАЗОВАНИИ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842" y="2376813"/>
            <a:ext cx="10923588" cy="369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Итоговые оценки по русскому языку, математике и двум учебным предметам по выбору определяются как среднее арифметическое годовой и экзаменационной отметок.</a:t>
            </a:r>
          </a:p>
          <a:p>
            <a:pPr marL="0" indent="0">
              <a:buNone/>
            </a:pPr>
            <a:r>
              <a:rPr lang="ru-RU" sz="2400" b="1" dirty="0" smtClean="0"/>
              <a:t>Итоговые отметки по другим предметам выставляются на основе итоговой отметки за 9 класс или за класс, когда завершилось изучение данного предмета.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293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977" y="461584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/>
              <a:t>ОГЭ-2026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872" y="2066794"/>
            <a:ext cx="10020823" cy="35323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Обязательные предметы</a:t>
            </a:r>
            <a:r>
              <a:rPr lang="ru-RU" sz="2800" b="1" dirty="0"/>
              <a:t>: русский язык и математика.</a:t>
            </a:r>
          </a:p>
          <a:p>
            <a:pPr algn="ctr"/>
            <a:r>
              <a:rPr lang="ru-RU" sz="2800" b="1" dirty="0" smtClean="0"/>
              <a:t>Английский язык (необходим </a:t>
            </a:r>
            <a:r>
              <a:rPr lang="ru-RU" sz="2800" b="1" dirty="0"/>
              <a:t>для </a:t>
            </a:r>
            <a:r>
              <a:rPr lang="ru-RU" sz="2800" b="1" dirty="0" smtClean="0"/>
              <a:t>поступления в профильный класс)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Предметы по выбору</a:t>
            </a:r>
          </a:p>
          <a:p>
            <a:pPr algn="ctr"/>
            <a:r>
              <a:rPr lang="ru-RU" sz="2800" b="1" dirty="0" smtClean="0"/>
              <a:t>Общее количество предметов – </a:t>
            </a:r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r>
              <a:rPr lang="ru-RU" sz="2800" b="1" dirty="0" smtClean="0"/>
              <a:t> 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(</a:t>
            </a:r>
            <a:r>
              <a:rPr lang="ru-RU" sz="2800" b="1" dirty="0" smtClean="0"/>
              <a:t>может быть в 5 дней)</a:t>
            </a:r>
            <a:endParaRPr lang="ru-RU" sz="2800" b="1" dirty="0"/>
          </a:p>
          <a:p>
            <a:pPr marL="0" indent="0">
              <a:buNone/>
            </a:pPr>
            <a:r>
              <a:rPr lang="ru-RU" sz="3200" b="1" dirty="0"/>
              <a:t>                             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82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346" y="436532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/>
              <a:t>ОГЭ-2026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103" y="2163872"/>
            <a:ext cx="10199688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Подача заявления </a:t>
            </a:r>
            <a:r>
              <a:rPr lang="ru-RU" sz="3600" b="1" dirty="0">
                <a:solidFill>
                  <a:srgbClr val="FF0000"/>
                </a:solidFill>
              </a:rPr>
              <a:t>до 1 </a:t>
            </a:r>
            <a:r>
              <a:rPr lang="ru-RU" sz="3600" b="1" dirty="0" smtClean="0">
                <a:solidFill>
                  <a:srgbClr val="FF0000"/>
                </a:solidFill>
              </a:rPr>
              <a:t>марта </a:t>
            </a:r>
            <a:r>
              <a:rPr lang="ru-RU" sz="3600" b="1" dirty="0" smtClean="0"/>
              <a:t>2026 </a:t>
            </a:r>
            <a:r>
              <a:rPr lang="ru-RU" sz="3600" b="1" dirty="0"/>
              <a:t>года.</a:t>
            </a:r>
          </a:p>
          <a:p>
            <a:pPr marL="0" indent="0">
              <a:buNone/>
            </a:pPr>
            <a:r>
              <a:rPr lang="ru-RU" sz="3600" b="1" dirty="0"/>
              <a:t>Ученик указывает:</a:t>
            </a:r>
          </a:p>
          <a:p>
            <a:r>
              <a:rPr lang="ru-RU" sz="3600" b="1" dirty="0"/>
              <a:t>Выбор предметов,</a:t>
            </a:r>
          </a:p>
          <a:p>
            <a:r>
              <a:rPr lang="ru-RU" sz="3600" b="1" dirty="0" smtClean="0"/>
              <a:t>Формы </a:t>
            </a:r>
            <a:r>
              <a:rPr lang="ru-RU" sz="3600" b="1" dirty="0"/>
              <a:t>итоговой аттестации – </a:t>
            </a:r>
            <a:r>
              <a:rPr lang="ru-RU" sz="3600" b="1" dirty="0" smtClean="0"/>
              <a:t>ОГЭ </a:t>
            </a:r>
            <a:r>
              <a:rPr lang="ru-RU" sz="3600" b="1" dirty="0"/>
              <a:t>или ГВЭ.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3606" y="166660"/>
            <a:ext cx="6579742" cy="245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schemeClr val="tx1"/>
                </a:solidFill>
              </a:rPr>
              <a:t>граниченные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В</a:t>
            </a:r>
            <a:r>
              <a:rPr lang="ru-RU" sz="4400" b="1" dirty="0" smtClean="0">
                <a:solidFill>
                  <a:schemeClr val="tx1"/>
                </a:solidFill>
              </a:rPr>
              <a:t>озможности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З</a:t>
            </a:r>
            <a:r>
              <a:rPr lang="ru-RU" sz="4400" b="1" dirty="0" smtClean="0">
                <a:solidFill>
                  <a:schemeClr val="tx1"/>
                </a:solidFill>
              </a:rPr>
              <a:t>доровья</a:t>
            </a:r>
            <a:endParaRPr lang="ru-RU" sz="4400" b="1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9244" y="2619500"/>
            <a:ext cx="999577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defTabSz="914400">
              <a:spcBef>
                <a:spcPts val="250"/>
              </a:spcBef>
              <a:buClr>
                <a:srgbClr val="F07F09"/>
              </a:buClr>
              <a:buSzPct val="80000"/>
              <a:buFontTx/>
              <a:buChar char="-"/>
            </a:pPr>
            <a:r>
              <a:rPr lang="ru-RU" sz="2800" b="1" dirty="0">
                <a:solidFill>
                  <a:prstClr val="black"/>
                </a:solidFill>
              </a:rPr>
              <a:t>Отдельный пункт или аудитория</a:t>
            </a:r>
          </a:p>
          <a:p>
            <a:pPr marL="265176" lvl="0" indent="-265176" defTabSz="914400">
              <a:spcBef>
                <a:spcPts val="250"/>
              </a:spcBef>
              <a:buClr>
                <a:srgbClr val="F07F09"/>
              </a:buClr>
              <a:buSzPct val="80000"/>
              <a:buFontTx/>
              <a:buChar char="-"/>
            </a:pPr>
            <a:r>
              <a:rPr lang="ru-RU" sz="2800" b="1" dirty="0">
                <a:solidFill>
                  <a:prstClr val="black"/>
                </a:solidFill>
              </a:rPr>
              <a:t>Меньшее количество участников в аудитории</a:t>
            </a:r>
          </a:p>
          <a:p>
            <a:pPr marL="265176" lvl="0" indent="-265176" defTabSz="914400">
              <a:spcBef>
                <a:spcPts val="250"/>
              </a:spcBef>
              <a:buClr>
                <a:srgbClr val="F07F09"/>
              </a:buClr>
              <a:buSzPct val="80000"/>
              <a:buFontTx/>
              <a:buChar char="-"/>
            </a:pPr>
            <a:r>
              <a:rPr lang="ru-RU" sz="2800" b="1" dirty="0">
                <a:solidFill>
                  <a:prstClr val="black"/>
                </a:solidFill>
              </a:rPr>
              <a:t>Продление времени экзамена на 1,5 часа</a:t>
            </a:r>
          </a:p>
          <a:p>
            <a:pPr marL="265176" lvl="0" indent="-265176" defTabSz="914400">
              <a:spcBef>
                <a:spcPts val="250"/>
              </a:spcBef>
              <a:buClr>
                <a:srgbClr val="F07F09"/>
              </a:buClr>
              <a:buSzPct val="80000"/>
              <a:buFontTx/>
              <a:buChar char="-"/>
            </a:pPr>
            <a:r>
              <a:rPr lang="ru-RU" sz="2800" b="1" dirty="0">
                <a:solidFill>
                  <a:prstClr val="black"/>
                </a:solidFill>
              </a:rPr>
              <a:t>Можно сдавать только 2 обязательных предмета</a:t>
            </a:r>
          </a:p>
          <a:p>
            <a:pPr marL="265176" lvl="0" indent="-265176" defTabSz="914400">
              <a:spcBef>
                <a:spcPts val="250"/>
              </a:spcBef>
              <a:buClr>
                <a:srgbClr val="F07F09"/>
              </a:buClr>
              <a:buSzPct val="80000"/>
              <a:buFontTx/>
              <a:buChar char="-"/>
            </a:pPr>
            <a:r>
              <a:rPr lang="ru-RU" sz="2800" b="1" dirty="0">
                <a:solidFill>
                  <a:prstClr val="black"/>
                </a:solidFill>
              </a:rPr>
              <a:t>Форма ГИА - ГВЭ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346" y="474110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ОГЭ-2026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472" y="2401866"/>
            <a:ext cx="9628188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Для получения аттестата </a:t>
            </a:r>
            <a:r>
              <a:rPr lang="ru-RU" sz="4000" b="1" dirty="0" smtClean="0"/>
              <a:t>необходимо сдать </a:t>
            </a:r>
            <a:r>
              <a:rPr lang="ru-RU" sz="4000" b="1" dirty="0" smtClean="0">
                <a:solidFill>
                  <a:srgbClr val="FF0000"/>
                </a:solidFill>
              </a:rPr>
              <a:t>все 4 экзамена </a:t>
            </a:r>
            <a:r>
              <a:rPr lang="ru-RU" sz="4000" b="1" dirty="0" smtClean="0"/>
              <a:t>на положительную оценку.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094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536740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>ОГЭ-2026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813" y="2426917"/>
            <a:ext cx="10426374" cy="3615267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Информатика, физика, химия – практическая часть</a:t>
            </a:r>
          </a:p>
          <a:p>
            <a:r>
              <a:rPr lang="ru-RU" sz="4400" b="1" dirty="0" smtClean="0"/>
              <a:t>Английский язык (письменная и устная части обязательны)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7633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888" y="554159"/>
            <a:ext cx="9975437" cy="1507067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ПОРЯДОК ПРОВЕДЕНИЯ ГИА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315" y="2527126"/>
            <a:ext cx="10910889" cy="36152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Видеонаблюдение</a:t>
            </a:r>
          </a:p>
          <a:p>
            <a:pPr algn="ctr"/>
            <a:r>
              <a:rPr lang="ru-RU" sz="3600" b="1" dirty="0" smtClean="0"/>
              <a:t>Удаление за нарушение порядка проведения ГИА (наличие средств связи и справочного материала)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43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524214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/>
              <a:t>ОГЭ-2026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856" y="2414392"/>
            <a:ext cx="10682288" cy="3615267"/>
          </a:xfrm>
        </p:spPr>
        <p:txBody>
          <a:bodyPr/>
          <a:lstStyle/>
          <a:p>
            <a:pPr algn="ctr"/>
            <a:r>
              <a:rPr lang="ru-RU" sz="3200" b="1" dirty="0"/>
              <a:t>Если </a:t>
            </a:r>
            <a:r>
              <a:rPr lang="ru-RU" sz="3200" b="1" dirty="0" smtClean="0"/>
              <a:t>обучающийся </a:t>
            </a:r>
            <a:r>
              <a:rPr lang="ru-RU" sz="3200" b="1" dirty="0"/>
              <a:t>получил на </a:t>
            </a:r>
            <a:r>
              <a:rPr lang="ru-RU" sz="3200" b="1" dirty="0" smtClean="0"/>
              <a:t>ОГЭ </a:t>
            </a:r>
            <a:r>
              <a:rPr lang="ru-RU" sz="3200" b="1" dirty="0">
                <a:solidFill>
                  <a:srgbClr val="FF0000"/>
                </a:solidFill>
              </a:rPr>
              <a:t>неудовлетворительный результат по одному </a:t>
            </a:r>
            <a:r>
              <a:rPr lang="ru-RU" sz="3200" b="1" dirty="0" smtClean="0">
                <a:solidFill>
                  <a:srgbClr val="FF0000"/>
                </a:solidFill>
              </a:rPr>
              <a:t>или двум предметам</a:t>
            </a:r>
            <a:r>
              <a:rPr lang="ru-RU" sz="3200" b="1" dirty="0" smtClean="0"/>
              <a:t>, то </a:t>
            </a:r>
            <a:r>
              <a:rPr lang="ru-RU" sz="3200" b="1" dirty="0"/>
              <a:t>он повторно допускается к сдаче экзаменов по соответствующему предмету в дополнительные </a:t>
            </a:r>
            <a:r>
              <a:rPr lang="ru-RU" sz="3200" b="1" dirty="0" smtClean="0"/>
              <a:t>сроки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3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474110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ОГЭ-2026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64" y="1773998"/>
            <a:ext cx="11012488" cy="43307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/>
              <a:t>Обучающимся, получившим </a:t>
            </a:r>
            <a:r>
              <a:rPr lang="ru-RU" sz="2800" b="1" dirty="0">
                <a:solidFill>
                  <a:srgbClr val="FF0000"/>
                </a:solidFill>
              </a:rPr>
              <a:t>неудовлетворительные результаты по </a:t>
            </a:r>
            <a:r>
              <a:rPr lang="ru-RU" sz="2800" b="1" dirty="0" smtClean="0">
                <a:solidFill>
                  <a:srgbClr val="FF0000"/>
                </a:solidFill>
              </a:rPr>
              <a:t>3-4 предметам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dirty="0"/>
              <a:t>или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повторно получившим неудовлетворительный результат </a:t>
            </a:r>
            <a:r>
              <a:rPr lang="ru-RU" sz="2800" b="1" dirty="0"/>
              <a:t>по одному из обязательных предметов</a:t>
            </a:r>
          </a:p>
          <a:p>
            <a:pPr marL="0" indent="0" algn="ctr">
              <a:buNone/>
            </a:pPr>
            <a:endParaRPr lang="ru-RU" sz="2800" b="1" dirty="0"/>
          </a:p>
          <a:p>
            <a:pPr marL="0" indent="0" algn="ctr">
              <a:buNone/>
            </a:pPr>
            <a:r>
              <a:rPr lang="ru-RU" sz="2800" b="1" dirty="0"/>
              <a:t>предоставляется право пройти ГИА по соответствующим учебным предметам не ранее 1 сентября текущего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8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747" y="474110"/>
            <a:ext cx="9590761" cy="105156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ПРОБНЫЕ ЭКЗАМЕНЫ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336" y="1825668"/>
            <a:ext cx="10163328" cy="3886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Ноябрь</a:t>
            </a:r>
            <a:r>
              <a:rPr lang="ru-RU" sz="2600" b="1" dirty="0" smtClean="0"/>
              <a:t> – региональные пробные экзамены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В течение года </a:t>
            </a:r>
            <a:r>
              <a:rPr lang="ru-RU" sz="2600" b="1" dirty="0" smtClean="0"/>
              <a:t>– диагностические работы и смотры знаний по русскому языку, математике, английскому языку, обществознанию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Март</a:t>
            </a:r>
            <a:r>
              <a:rPr lang="ru-RU" sz="2600" b="1" dirty="0" smtClean="0"/>
              <a:t> – региональные пробные экзамены, школьные пробные экзамены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1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4332127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/>
              <a:t>ОГЭ-2026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783888" cy="4076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К </a:t>
            </a:r>
            <a:r>
              <a:rPr lang="ru-RU" sz="3200" b="1" dirty="0" smtClean="0">
                <a:solidFill>
                  <a:srgbClr val="FF0000"/>
                </a:solidFill>
              </a:rPr>
              <a:t>ОГЭ (9 </a:t>
            </a:r>
            <a:r>
              <a:rPr lang="ru-RU" sz="3200" b="1" dirty="0">
                <a:solidFill>
                  <a:srgbClr val="FF0000"/>
                </a:solidFill>
              </a:rPr>
              <a:t>класс) допускаются выпускники:</a:t>
            </a:r>
          </a:p>
          <a:p>
            <a:pPr algn="ctr"/>
            <a:r>
              <a:rPr lang="ru-RU" sz="3200" b="1" dirty="0"/>
              <a:t>не имеющие академической задолженности и в полном объеме выполнившие учебный план;</a:t>
            </a:r>
          </a:p>
          <a:p>
            <a:pPr algn="ctr"/>
            <a:r>
              <a:rPr lang="ru-RU" sz="3200" b="1" dirty="0" smtClean="0"/>
              <a:t>успешно прошедшие устное собеседование по русскому языку.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5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474110"/>
            <a:ext cx="10911840" cy="1051560"/>
          </a:xfrm>
        </p:spPr>
        <p:txBody>
          <a:bodyPr/>
          <a:lstStyle/>
          <a:p>
            <a:pPr algn="ctr"/>
            <a:r>
              <a:rPr lang="ru-RU" b="1" dirty="0" smtClean="0"/>
              <a:t>Итоговое собеседование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188924"/>
            <a:ext cx="10479088" cy="361526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/>
              <a:t>11 февраля 2026 (март 2026, апрель 2026)</a:t>
            </a:r>
          </a:p>
          <a:p>
            <a:pPr algn="ctr"/>
            <a:r>
              <a:rPr lang="ru-RU" sz="3200" b="1" dirty="0" smtClean="0"/>
              <a:t>зачет\незачет</a:t>
            </a:r>
          </a:p>
          <a:p>
            <a:pPr algn="ctr"/>
            <a:r>
              <a:rPr lang="ru-RU" sz="3200" b="1" dirty="0" smtClean="0"/>
              <a:t>4 задания за 15-16 минут</a:t>
            </a:r>
          </a:p>
          <a:p>
            <a:pPr algn="ctr"/>
            <a:r>
              <a:rPr lang="ru-RU" sz="3200" b="1" dirty="0" smtClean="0"/>
              <a:t>Аудиозапись</a:t>
            </a:r>
          </a:p>
          <a:p>
            <a:pPr algn="ctr"/>
            <a:r>
              <a:rPr lang="ru-RU" sz="3200" b="1" dirty="0" smtClean="0"/>
              <a:t>Участник – экзаменатор-собеседник – эксперт</a:t>
            </a:r>
          </a:p>
        </p:txBody>
      </p:sp>
    </p:spTree>
    <p:extLst>
      <p:ext uri="{BB962C8B-B14F-4D97-AF65-F5344CB8AC3E}">
        <p14:creationId xmlns:p14="http://schemas.microsoft.com/office/powerpoint/2010/main" val="178745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393" y="311272"/>
            <a:ext cx="10911840" cy="1051560"/>
          </a:xfrm>
        </p:spPr>
        <p:txBody>
          <a:bodyPr/>
          <a:lstStyle/>
          <a:p>
            <a:pPr algn="ctr"/>
            <a:r>
              <a:rPr lang="ru-RU" b="1" dirty="0" smtClean="0"/>
              <a:t>Итоговое собеседование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000" y="2176398"/>
            <a:ext cx="10922000" cy="361526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Техника чтения</a:t>
            </a:r>
          </a:p>
          <a:p>
            <a:pPr algn="ctr"/>
            <a:r>
              <a:rPr lang="ru-RU" sz="4000" b="1" dirty="0" smtClean="0"/>
              <a:t>Пересказ с включенным цитированием</a:t>
            </a:r>
          </a:p>
          <a:p>
            <a:pPr algn="ctr"/>
            <a:r>
              <a:rPr lang="ru-RU" sz="4000" b="1" dirty="0" smtClean="0"/>
              <a:t>Монолог на заданную тему</a:t>
            </a:r>
          </a:p>
          <a:p>
            <a:pPr algn="ctr"/>
            <a:r>
              <a:rPr lang="ru-RU" sz="4000" b="1" dirty="0" smtClean="0"/>
              <a:t>Диалог с собеседником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128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607485" y="1335087"/>
            <a:ext cx="5234781" cy="4187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2187" t="18490" r="3958" b="26302"/>
          <a:stretch/>
        </p:blipFill>
        <p:spPr>
          <a:xfrm>
            <a:off x="785811" y="403248"/>
            <a:ext cx="4639155" cy="60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0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402" t="24594" r="2745" b="18489"/>
          <a:stretch/>
        </p:blipFill>
        <p:spPr>
          <a:xfrm>
            <a:off x="850900" y="393700"/>
            <a:ext cx="4737100" cy="618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6562" t="25651" r="39688" b="27084"/>
          <a:stretch/>
        </p:blipFill>
        <p:spPr>
          <a:xfrm>
            <a:off x="5878339" y="393700"/>
            <a:ext cx="5523880" cy="61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5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402284" y="2095978"/>
            <a:ext cx="5234781" cy="4187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5105" t="29037" r="3228" b="50520"/>
          <a:stretch/>
        </p:blipFill>
        <p:spPr>
          <a:xfrm>
            <a:off x="405181" y="826718"/>
            <a:ext cx="5930155" cy="306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186011"/>
            <a:ext cx="10911840" cy="1051560"/>
          </a:xfrm>
        </p:spPr>
        <p:txBody>
          <a:bodyPr/>
          <a:lstStyle/>
          <a:p>
            <a:pPr algn="ctr"/>
            <a:r>
              <a:rPr lang="ru-RU" b="1" dirty="0" smtClean="0"/>
              <a:t>Критерии оценивания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722" y="1816274"/>
            <a:ext cx="9653588" cy="40878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Техника чтения – 3 балла</a:t>
            </a:r>
          </a:p>
          <a:p>
            <a:pPr algn="ctr"/>
            <a:r>
              <a:rPr lang="ru-RU" sz="2800" b="1" dirty="0" smtClean="0"/>
              <a:t>Пересказ – 4 балла</a:t>
            </a:r>
          </a:p>
          <a:p>
            <a:pPr algn="ctr"/>
            <a:r>
              <a:rPr lang="ru-RU" sz="2800" b="1" dirty="0" smtClean="0"/>
              <a:t>Монолог – 3 балла</a:t>
            </a:r>
          </a:p>
          <a:p>
            <a:pPr algn="ctr"/>
            <a:r>
              <a:rPr lang="ru-RU" sz="2800" b="1" dirty="0" smtClean="0"/>
              <a:t>Диалог – 3 балла</a:t>
            </a:r>
          </a:p>
          <a:p>
            <a:pPr algn="ctr"/>
            <a:r>
              <a:rPr lang="ru-RU" sz="2800" b="1" dirty="0"/>
              <a:t>Правильность речи при выполнении задания </a:t>
            </a:r>
            <a:r>
              <a:rPr lang="ru-RU" sz="2800" b="1" dirty="0" smtClean="0"/>
              <a:t>1- 4 </a:t>
            </a:r>
            <a:r>
              <a:rPr lang="ru-RU" sz="2800" b="1" dirty="0"/>
              <a:t>– </a:t>
            </a:r>
            <a:r>
              <a:rPr lang="ru-RU" sz="2800" b="1" dirty="0" smtClean="0"/>
              <a:t>7 баллов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Максимальное кол-во баллов – 20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Зачет – 10 и более баллов</a:t>
            </a:r>
            <a:endParaRPr lang="ru-RU" sz="2800" b="1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24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175" y="712105"/>
            <a:ext cx="10229590" cy="1051560"/>
          </a:xfrm>
        </p:spPr>
        <p:txBody>
          <a:bodyPr/>
          <a:lstStyle/>
          <a:p>
            <a:r>
              <a:rPr lang="ru-RU" b="1" dirty="0" smtClean="0"/>
              <a:t>Выставление годовых оценок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570527"/>
              </p:ext>
            </p:extLst>
          </p:nvPr>
        </p:nvGraphicFramePr>
        <p:xfrm>
          <a:off x="780256" y="2076189"/>
          <a:ext cx="10631487" cy="405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1487">
                  <a:extLst>
                    <a:ext uri="{9D8B030D-6E8A-4147-A177-3AD203B41FA5}">
                      <a16:colId xmlns="" xmlns:a16="http://schemas.microsoft.com/office/drawing/2014/main" val="2296536887"/>
                    </a:ext>
                  </a:extLst>
                </a:gridCol>
              </a:tblGrid>
              <a:tr h="1223152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9 класс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3419673"/>
                  </a:ext>
                </a:extLst>
              </a:tr>
              <a:tr h="257838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На основании четвертных</a:t>
                      </a:r>
                      <a:r>
                        <a:rPr lang="ru-RU" sz="3600" baseline="0" dirty="0" smtClean="0"/>
                        <a:t> оценок </a:t>
                      </a:r>
                    </a:p>
                    <a:p>
                      <a:pPr algn="ctr"/>
                      <a:r>
                        <a:rPr lang="ru-RU" sz="3600" baseline="0" dirty="0" smtClean="0"/>
                        <a:t>с учетом 4 четверти:</a:t>
                      </a:r>
                    </a:p>
                    <a:p>
                      <a:pPr algn="ctr"/>
                      <a:endParaRPr lang="ru-RU" sz="3600" baseline="0" dirty="0" smtClean="0"/>
                    </a:p>
                    <a:p>
                      <a:pPr algn="ctr"/>
                      <a:r>
                        <a:rPr lang="ru-RU" sz="3600" baseline="0" dirty="0" smtClean="0"/>
                        <a:t>5 4 5 4 = 4</a:t>
                      </a:r>
                    </a:p>
                    <a:p>
                      <a:pPr algn="ctr"/>
                      <a:r>
                        <a:rPr lang="ru-RU" sz="3600" baseline="0" dirty="0" smtClean="0"/>
                        <a:t>4 5 4 5 = 5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927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5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542</TotalTime>
  <Words>419</Words>
  <Application>Microsoft Office PowerPoint</Application>
  <PresentationFormat>Произвольный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                          государственная  итоговая аттестация</vt:lpstr>
      <vt:lpstr>ОГЭ-2026</vt:lpstr>
      <vt:lpstr>Итоговое собеседование</vt:lpstr>
      <vt:lpstr>Итоговое собеседование</vt:lpstr>
      <vt:lpstr>Презентация PowerPoint</vt:lpstr>
      <vt:lpstr>Презентация PowerPoint</vt:lpstr>
      <vt:lpstr>Презентация PowerPoint</vt:lpstr>
      <vt:lpstr>Критерии оценивания</vt:lpstr>
      <vt:lpstr>Выставление годовых оценок</vt:lpstr>
      <vt:lpstr>АТТЕСТАТ ОБ ОСНОВНОМ ОБЩЕМ ОБРАЗОВАНИИ</vt:lpstr>
      <vt:lpstr>ОГЭ-2026</vt:lpstr>
      <vt:lpstr>ОГЭ-2026</vt:lpstr>
      <vt:lpstr>Презентация PowerPoint</vt:lpstr>
      <vt:lpstr>ОГЭ-2026</vt:lpstr>
      <vt:lpstr>ОГЭ-2026</vt:lpstr>
      <vt:lpstr>ПОРЯДОК ПРОВЕДЕНИЯ ГИА</vt:lpstr>
      <vt:lpstr>ОГЭ-2026</vt:lpstr>
      <vt:lpstr>ОГЭ-2026</vt:lpstr>
      <vt:lpstr>ПРОБНЫЕ ЭКЗАМЕНЫ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 итоговая аттестация</dc:title>
  <dc:creator>Админ</dc:creator>
  <cp:lastModifiedBy>Sergeeva</cp:lastModifiedBy>
  <cp:revision>58</cp:revision>
  <dcterms:created xsi:type="dcterms:W3CDTF">2016-09-05T11:49:44Z</dcterms:created>
  <dcterms:modified xsi:type="dcterms:W3CDTF">2026-03-31T06:59:47Z</dcterms:modified>
</cp:coreProperties>
</file>