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349" r:id="rId2"/>
    <p:sldId id="339" r:id="rId3"/>
    <p:sldId id="341" r:id="rId4"/>
    <p:sldId id="284" r:id="rId5"/>
    <p:sldId id="283" r:id="rId6"/>
    <p:sldId id="340" r:id="rId7"/>
    <p:sldId id="287" r:id="rId8"/>
    <p:sldId id="288" r:id="rId9"/>
    <p:sldId id="342" r:id="rId10"/>
    <p:sldId id="343" r:id="rId11"/>
    <p:sldId id="344" r:id="rId12"/>
    <p:sldId id="345" r:id="rId13"/>
    <p:sldId id="348" r:id="rId14"/>
    <p:sldId id="346" r:id="rId15"/>
    <p:sldId id="299" r:id="rId16"/>
    <p:sldId id="282" r:id="rId17"/>
    <p:sldId id="320" r:id="rId18"/>
    <p:sldId id="278" r:id="rId19"/>
    <p:sldId id="276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olimpiada.ru/article/121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82026" y="560538"/>
            <a:ext cx="8379913" cy="4437346"/>
          </a:xfrm>
        </p:spPr>
        <p:txBody>
          <a:bodyPr>
            <a:normAutofit/>
          </a:bodyPr>
          <a:lstStyle/>
          <a:p>
            <a:pPr algn="l"/>
            <a:r>
              <a:rPr lang="ru-RU" sz="5400" b="1" dirty="0" smtClean="0">
                <a:solidFill>
                  <a:srgbClr val="FF0000"/>
                </a:solidFill>
              </a:rPr>
              <a:t>                          г</a:t>
            </a:r>
            <a:r>
              <a:rPr lang="ru-RU" sz="5400" b="1" dirty="0" smtClean="0"/>
              <a:t>осударственная </a:t>
            </a:r>
            <a:br>
              <a:rPr lang="ru-RU" sz="5400" b="1" dirty="0" smtClean="0"/>
            </a:b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тоговая</a:t>
            </a:r>
            <a:br>
              <a:rPr lang="ru-RU" sz="5400" b="1" dirty="0" smtClean="0"/>
            </a:br>
            <a:r>
              <a:rPr lang="ru-RU" sz="5400" b="1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ттестация</a:t>
            </a:r>
            <a:endParaRPr lang="ru-RU" sz="5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94099" y="789231"/>
            <a:ext cx="447911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FF9900"/>
                </a:solidFill>
              </a:rPr>
              <a:t>ГИА-</a:t>
            </a:r>
            <a:r>
              <a:rPr lang="ru-RU" sz="6000" b="1" dirty="0">
                <a:solidFill>
                  <a:srgbClr val="FF0000"/>
                </a:solidFill>
              </a:rPr>
              <a:t>202</a:t>
            </a:r>
            <a:r>
              <a:rPr lang="en-US" sz="6000" b="1" dirty="0">
                <a:solidFill>
                  <a:srgbClr val="FF0000"/>
                </a:solidFill>
              </a:rPr>
              <a:t>6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63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716" y="486636"/>
            <a:ext cx="1091184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/>
              <a:t>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506" y="2151345"/>
            <a:ext cx="10694988" cy="421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Заявление на участие в ГИА-11 с указанием предметов, которые выпускник планирует сдавать в 2026 году, необходимо подать не позднее 1 февраля 2026 года</a:t>
            </a:r>
          </a:p>
        </p:txBody>
      </p:sp>
    </p:spTree>
    <p:extLst>
      <p:ext uri="{BB962C8B-B14F-4D97-AF65-F5344CB8AC3E}">
        <p14:creationId xmlns:p14="http://schemas.microsoft.com/office/powerpoint/2010/main" val="1345616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1107" y="417882"/>
            <a:ext cx="8050212" cy="1092199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1318364"/>
            <a:ext cx="11328400" cy="4673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200" b="1" dirty="0"/>
              <a:t>Для получения аттестата выпускники текущего года сдают обязательные предметы – русский язык и математику</a:t>
            </a:r>
            <a:r>
              <a:rPr lang="ru-RU" b="1" dirty="0"/>
              <a:t>. 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2800" b="1" dirty="0"/>
              <a:t>Предметы по выбору </a:t>
            </a:r>
            <a:r>
              <a:rPr lang="ru-RU" sz="2800" b="1" dirty="0" smtClean="0"/>
              <a:t>ЕГЭ:</a:t>
            </a:r>
            <a:endParaRPr lang="ru-RU" sz="2800" b="1" dirty="0"/>
          </a:p>
          <a:p>
            <a:pPr marL="0" indent="0" algn="ctr">
              <a:buNone/>
            </a:pPr>
            <a:r>
              <a:rPr lang="ru-RU" sz="2800" b="1" dirty="0" smtClean="0"/>
              <a:t>Физика                             </a:t>
            </a:r>
          </a:p>
          <a:p>
            <a:pPr marL="0" indent="0" algn="ctr">
              <a:buNone/>
            </a:pPr>
            <a:r>
              <a:rPr lang="ru-RU" sz="2800" b="1" dirty="0" smtClean="0"/>
              <a:t>Биология                   </a:t>
            </a:r>
          </a:p>
          <a:p>
            <a:pPr marL="0" indent="0" algn="ctr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История </a:t>
            </a:r>
          </a:p>
          <a:p>
            <a:pPr marL="0" indent="0" algn="ctr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Химия                              </a:t>
            </a:r>
            <a:r>
              <a:rPr lang="ru-RU" sz="2800" b="1" dirty="0" smtClean="0"/>
              <a:t> </a:t>
            </a:r>
          </a:p>
          <a:p>
            <a:pPr marL="0" indent="0" algn="ctr">
              <a:buNone/>
            </a:pPr>
            <a:r>
              <a:rPr lang="ru-RU" sz="2800" b="1" dirty="0" smtClean="0"/>
              <a:t>География               </a:t>
            </a:r>
          </a:p>
          <a:p>
            <a:pPr marL="0" indent="0" algn="ctr">
              <a:buNone/>
            </a:pPr>
            <a:r>
              <a:rPr lang="ru-RU" sz="2800" b="1" dirty="0" smtClean="0"/>
              <a:t>Информатика </a:t>
            </a:r>
            <a:endParaRPr lang="ru-RU" sz="2800" b="1" dirty="0"/>
          </a:p>
          <a:p>
            <a:pPr marL="0" indent="0" algn="ctr">
              <a:buNone/>
            </a:pPr>
            <a:r>
              <a:rPr lang="ru-RU" sz="2800" b="1" dirty="0" smtClean="0"/>
              <a:t>Иностранные </a:t>
            </a:r>
            <a:r>
              <a:rPr lang="ru-RU" sz="2800" b="1" dirty="0"/>
              <a:t>языки     </a:t>
            </a: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Литература              </a:t>
            </a:r>
          </a:p>
          <a:p>
            <a:pPr marL="0" indent="0" algn="ctr">
              <a:buNone/>
            </a:pPr>
            <a:r>
              <a:rPr lang="ru-RU" sz="2800" b="1" dirty="0" smtClean="0"/>
              <a:t>Обществознание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180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2644" y="161620"/>
            <a:ext cx="7986712" cy="7527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/>
              <a:t>ЕГЭ по математике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791" y="978422"/>
            <a:ext cx="10947400" cy="5524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u="sng" dirty="0"/>
              <a:t>Базовый уровень</a:t>
            </a:r>
          </a:p>
          <a:p>
            <a:pPr>
              <a:buFontTx/>
              <a:buChar char="-"/>
            </a:pPr>
            <a:r>
              <a:rPr lang="ru-RU" sz="2400" b="1" dirty="0"/>
              <a:t>получение аттестата, </a:t>
            </a:r>
          </a:p>
          <a:p>
            <a:pPr>
              <a:buFontTx/>
              <a:buChar char="-"/>
            </a:pPr>
            <a:r>
              <a:rPr lang="ru-RU" sz="2400" b="1" dirty="0"/>
              <a:t>поступление в вуз на направления подготовки без математики, </a:t>
            </a:r>
          </a:p>
          <a:p>
            <a:pPr>
              <a:buFontTx/>
              <a:buChar char="-"/>
            </a:pPr>
            <a:r>
              <a:rPr lang="ru-RU" sz="2400" b="1" dirty="0"/>
              <a:t>5 – балльная система оценивания, </a:t>
            </a:r>
          </a:p>
          <a:p>
            <a:pPr>
              <a:buFontTx/>
              <a:buChar char="-"/>
            </a:pPr>
            <a:r>
              <a:rPr lang="ru-RU" sz="2400" b="1" dirty="0"/>
              <a:t>минимальный порог – оценка «3»</a:t>
            </a:r>
          </a:p>
          <a:p>
            <a:pPr marL="0" indent="0">
              <a:buNone/>
            </a:pPr>
            <a:r>
              <a:rPr lang="ru-RU" sz="2400" b="1" u="sng" dirty="0"/>
              <a:t>Профильный уровень</a:t>
            </a:r>
          </a:p>
          <a:p>
            <a:pPr>
              <a:buFontTx/>
              <a:buChar char="-"/>
            </a:pPr>
            <a:r>
              <a:rPr lang="ru-RU" sz="2400" b="1" dirty="0"/>
              <a:t>получение аттестата, </a:t>
            </a:r>
          </a:p>
          <a:p>
            <a:pPr>
              <a:buFontTx/>
              <a:buChar char="-"/>
            </a:pPr>
            <a:r>
              <a:rPr lang="ru-RU" sz="2400" b="1" dirty="0"/>
              <a:t>поступление в вуз на направления подготовки с математикой, </a:t>
            </a:r>
          </a:p>
          <a:p>
            <a:pPr>
              <a:buFontTx/>
              <a:buChar char="-"/>
            </a:pPr>
            <a:r>
              <a:rPr lang="ru-RU" sz="2400" b="1" dirty="0"/>
              <a:t>100 – балльная система оценивания, </a:t>
            </a:r>
          </a:p>
          <a:p>
            <a:pPr>
              <a:buFontTx/>
              <a:buChar char="-"/>
            </a:pPr>
            <a:r>
              <a:rPr lang="ru-RU" sz="2400" b="1" dirty="0">
                <a:solidFill>
                  <a:schemeClr val="accent1"/>
                </a:solidFill>
              </a:rPr>
              <a:t>минимальный порог: </a:t>
            </a:r>
            <a:endParaRPr lang="ru-RU" sz="2400" b="1" dirty="0" smtClean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r>
              <a:rPr lang="ru-RU" sz="2400" b="1" dirty="0" smtClean="0"/>
              <a:t>27 </a:t>
            </a:r>
            <a:r>
              <a:rPr lang="ru-RU" sz="2400" b="1" dirty="0"/>
              <a:t>баллов (для получения аттестата</a:t>
            </a:r>
            <a:r>
              <a:rPr lang="ru-RU" sz="2400" b="1" dirty="0" smtClean="0"/>
              <a:t>);</a:t>
            </a:r>
          </a:p>
          <a:p>
            <a:pPr>
              <a:buFontTx/>
              <a:buChar char="-"/>
            </a:pPr>
            <a:r>
              <a:rPr lang="ru-RU" sz="2400" b="1" dirty="0" smtClean="0"/>
              <a:t>39 </a:t>
            </a:r>
            <a:r>
              <a:rPr lang="ru-RU" sz="2400" b="1" dirty="0"/>
              <a:t>баллов (для поступления в вуз)</a:t>
            </a:r>
          </a:p>
        </p:txBody>
      </p:sp>
    </p:spTree>
    <p:extLst>
      <p:ext uri="{BB962C8B-B14F-4D97-AF65-F5344CB8AC3E}">
        <p14:creationId xmlns:p14="http://schemas.microsoft.com/office/powerpoint/2010/main" val="1399975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524214"/>
            <a:ext cx="1091184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Изменения в Порядок ЕГЭ</a:t>
            </a:r>
            <a:br>
              <a:rPr lang="ru-RU" dirty="0"/>
            </a:br>
            <a:r>
              <a:rPr lang="ru-RU" sz="2700" dirty="0"/>
              <a:t>(Приказ </a:t>
            </a:r>
            <a:r>
              <a:rPr lang="ru-RU" sz="2700" dirty="0" err="1"/>
              <a:t>Минпросвещения</a:t>
            </a:r>
            <a:r>
              <a:rPr lang="ru-RU" sz="2700" dirty="0"/>
              <a:t> и </a:t>
            </a:r>
            <a:r>
              <a:rPr lang="ru-RU" sz="2700" dirty="0" err="1"/>
              <a:t>Рособрнадзора</a:t>
            </a:r>
            <a:r>
              <a:rPr lang="ru-RU" sz="2700" dirty="0"/>
              <a:t> от 12.04.2024 №243\802)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2310" y="2083844"/>
            <a:ext cx="10593388" cy="415713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Участники ГИА вправе в дополнительные дни по своему желанию </a:t>
            </a:r>
            <a:r>
              <a:rPr lang="ru-RU" b="1" dirty="0"/>
              <a:t>один раз </a:t>
            </a:r>
            <a:r>
              <a:rPr lang="ru-RU" dirty="0"/>
              <a:t>пересдать ЕГЭ по </a:t>
            </a:r>
            <a:r>
              <a:rPr lang="ru-RU" b="1" dirty="0"/>
              <a:t>одному учебному предмету</a:t>
            </a:r>
            <a:r>
              <a:rPr lang="ru-RU" dirty="0"/>
              <a:t> по своему выбору из числа учебных предметов, сданных в текущем году.</a:t>
            </a:r>
          </a:p>
          <a:p>
            <a:pPr marL="0" indent="0" algn="just">
              <a:buNone/>
            </a:pPr>
            <a:r>
              <a:rPr lang="ru-RU" dirty="0"/>
              <a:t>Заявления подаются участниками ГИА </a:t>
            </a:r>
            <a:r>
              <a:rPr lang="ru-RU" b="1" dirty="0"/>
              <a:t>не ранее шести рабочих дней и не позднее двух рабочих дней </a:t>
            </a:r>
            <a:r>
              <a:rPr lang="ru-RU" dirty="0"/>
              <a:t>до дня экзамена, пересдаваемого в дополнительный день.</a:t>
            </a:r>
          </a:p>
          <a:p>
            <a:pPr marL="0" indent="0" algn="just">
              <a:buNone/>
            </a:pPr>
            <a:r>
              <a:rPr lang="ru-RU" dirty="0"/>
              <a:t>Предыдущий результат ЕГЭ по пересдаваемому учебному предмету, полученный участником ГИА в текущем году, аннулируется. </a:t>
            </a:r>
          </a:p>
        </p:txBody>
      </p:sp>
    </p:spTree>
    <p:extLst>
      <p:ext uri="{BB962C8B-B14F-4D97-AF65-F5344CB8AC3E}">
        <p14:creationId xmlns:p14="http://schemas.microsoft.com/office/powerpoint/2010/main" val="2288645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549266"/>
            <a:ext cx="10911840" cy="1051560"/>
          </a:xfrm>
        </p:spPr>
        <p:txBody>
          <a:bodyPr/>
          <a:lstStyle/>
          <a:p>
            <a:pPr algn="ctr"/>
            <a:r>
              <a:rPr lang="ru-RU" b="1" dirty="0"/>
              <a:t>Тренировочные экзамены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368" y="2026085"/>
            <a:ext cx="10174288" cy="3615267"/>
          </a:xfrm>
        </p:spPr>
        <p:txBody>
          <a:bodyPr>
            <a:normAutofit/>
          </a:bodyPr>
          <a:lstStyle/>
          <a:p>
            <a:r>
              <a:rPr lang="ru-RU" sz="2800" b="1" dirty="0"/>
              <a:t>Ноябрь, март – математика (региональный)</a:t>
            </a:r>
          </a:p>
          <a:p>
            <a:r>
              <a:rPr lang="ru-RU" sz="2800" b="1" dirty="0" smtClean="0"/>
              <a:t>В течение года  </a:t>
            </a:r>
            <a:r>
              <a:rPr lang="ru-RU" sz="2800" b="1" dirty="0"/>
              <a:t>– пробные ЕГЭ по предметам (школьный)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088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872" y="386428"/>
            <a:ext cx="10911840" cy="1051560"/>
          </a:xfrm>
        </p:spPr>
        <p:txBody>
          <a:bodyPr/>
          <a:lstStyle/>
          <a:p>
            <a:pPr algn="ctr"/>
            <a:r>
              <a:rPr lang="ru-RU" b="1" dirty="0"/>
              <a:t>Выставление годовых оценок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469571"/>
              </p:ext>
            </p:extLst>
          </p:nvPr>
        </p:nvGraphicFramePr>
        <p:xfrm>
          <a:off x="1009888" y="2151345"/>
          <a:ext cx="9920288" cy="3801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0144">
                  <a:extLst>
                    <a:ext uri="{9D8B030D-6E8A-4147-A177-3AD203B41FA5}">
                      <a16:colId xmlns="" xmlns:a16="http://schemas.microsoft.com/office/drawing/2014/main" val="2248399310"/>
                    </a:ext>
                  </a:extLst>
                </a:gridCol>
                <a:gridCol w="4960144">
                  <a:extLst>
                    <a:ext uri="{9D8B030D-6E8A-4147-A177-3AD203B41FA5}">
                      <a16:colId xmlns="" xmlns:a16="http://schemas.microsoft.com/office/drawing/2014/main" val="2960070734"/>
                    </a:ext>
                  </a:extLst>
                </a:gridCol>
              </a:tblGrid>
              <a:tr h="1223152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>
                          <a:solidFill>
                            <a:schemeClr val="tx1"/>
                          </a:solidFill>
                        </a:rPr>
                        <a:t>10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>
                          <a:solidFill>
                            <a:schemeClr val="tx1"/>
                          </a:solidFill>
                        </a:rPr>
                        <a:t>11 класс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3419673"/>
                  </a:ext>
                </a:extLst>
              </a:tr>
              <a:tr h="2578380">
                <a:tc>
                  <a:txBody>
                    <a:bodyPr/>
                    <a:lstStyle/>
                    <a:p>
                      <a:r>
                        <a:rPr lang="ru-RU" sz="2400" dirty="0"/>
                        <a:t>На основании полугодовых оценок с учетом оценки</a:t>
                      </a:r>
                      <a:r>
                        <a:rPr lang="ru-RU" sz="2400" baseline="0" dirty="0"/>
                        <a:t> за промежуточную аттестацию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На основании полугодовых оценок с учетом 2 полугодия:</a:t>
                      </a:r>
                    </a:p>
                    <a:p>
                      <a:r>
                        <a:rPr lang="ru-RU" sz="2400" dirty="0"/>
                        <a:t>4 5 = 5</a:t>
                      </a:r>
                    </a:p>
                    <a:p>
                      <a:r>
                        <a:rPr lang="ru-RU" sz="2400" dirty="0"/>
                        <a:t>5 4 =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99276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53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191" y="1087885"/>
            <a:ext cx="10911840" cy="105156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/>
              <a:t>Аттестат о среднем общем образовании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773143"/>
              </p:ext>
            </p:extLst>
          </p:nvPr>
        </p:nvGraphicFramePr>
        <p:xfrm>
          <a:off x="926926" y="3201529"/>
          <a:ext cx="10731325" cy="1476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1471">
                  <a:extLst>
                    <a:ext uri="{9D8B030D-6E8A-4147-A177-3AD203B41FA5}">
                      <a16:colId xmlns="" xmlns:a16="http://schemas.microsoft.com/office/drawing/2014/main" val="1324371925"/>
                    </a:ext>
                  </a:extLst>
                </a:gridCol>
                <a:gridCol w="4097326">
                  <a:extLst>
                    <a:ext uri="{9D8B030D-6E8A-4147-A177-3AD203B41FA5}">
                      <a16:colId xmlns="" xmlns:a16="http://schemas.microsoft.com/office/drawing/2014/main" val="3543412239"/>
                    </a:ext>
                  </a:extLst>
                </a:gridCol>
                <a:gridCol w="1802528">
                  <a:extLst>
                    <a:ext uri="{9D8B030D-6E8A-4147-A177-3AD203B41FA5}">
                      <a16:colId xmlns="" xmlns:a16="http://schemas.microsoft.com/office/drawing/2014/main" val="2761817798"/>
                    </a:ext>
                  </a:extLst>
                </a:gridCol>
              </a:tblGrid>
              <a:tr h="5618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10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11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аттестат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1028179"/>
                  </a:ext>
                </a:extLst>
              </a:tr>
              <a:tr h="809058"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1 полугодие   +   2 полугодие    +   год       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1 полугодие  +   2 полугодие  +  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  <a:p>
                      <a:r>
                        <a:rPr lang="ru-RU" sz="1800" b="1" dirty="0"/>
                        <a:t>/6 = аттестат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5207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422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3444" y="0"/>
            <a:ext cx="7885112" cy="1320800"/>
          </a:xfrm>
        </p:spPr>
        <p:txBody>
          <a:bodyPr/>
          <a:lstStyle/>
          <a:p>
            <a:pPr algn="ctr"/>
            <a:r>
              <a:rPr lang="ru-RU" b="1" dirty="0"/>
              <a:t>Аттестат с отличием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480" y="1963455"/>
            <a:ext cx="11239500" cy="4394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accent1"/>
                </a:solidFill>
              </a:rPr>
              <a:t>Медаль «За особые успехи в учении» </a:t>
            </a:r>
            <a:r>
              <a:rPr lang="en-US" sz="2400" b="1" dirty="0">
                <a:solidFill>
                  <a:schemeClr val="accent1"/>
                </a:solidFill>
              </a:rPr>
              <a:t>I</a:t>
            </a:r>
            <a:r>
              <a:rPr lang="ru-RU" sz="2400" b="1" dirty="0">
                <a:solidFill>
                  <a:schemeClr val="accent1"/>
                </a:solidFill>
              </a:rPr>
              <a:t> степени:</a:t>
            </a:r>
          </a:p>
          <a:p>
            <a:pPr marL="0" indent="0">
              <a:buNone/>
            </a:pPr>
            <a:r>
              <a:rPr lang="ru-RU" sz="2400" b="1" dirty="0"/>
              <a:t>Оценки «отлично» по всем предметам в аттестате,</a:t>
            </a:r>
          </a:p>
          <a:p>
            <a:pPr marL="0" indent="0">
              <a:buNone/>
            </a:pPr>
            <a:r>
              <a:rPr lang="ru-RU" sz="2400" b="1" dirty="0"/>
              <a:t>Успешно пройденная ГИА</a:t>
            </a:r>
          </a:p>
          <a:p>
            <a:pPr marL="0" indent="0">
              <a:buNone/>
            </a:pPr>
            <a:r>
              <a:rPr lang="ru-RU" sz="2400" b="1" dirty="0"/>
              <a:t>Не менее 70 баллов на ЕГЭ по русскому языку</a:t>
            </a:r>
          </a:p>
          <a:p>
            <a:pPr marL="0" indent="0">
              <a:buNone/>
            </a:pPr>
            <a:r>
              <a:rPr lang="ru-RU" sz="2400" b="1" dirty="0"/>
              <a:t>Не менее 70 баллов на ЕГЭ по 1 из сдаваемых предметов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accent1"/>
                </a:solidFill>
              </a:rPr>
              <a:t>Медаль «За особые успехи в учении» </a:t>
            </a:r>
            <a:r>
              <a:rPr lang="en-US" sz="2400" b="1" dirty="0">
                <a:solidFill>
                  <a:schemeClr val="accent1"/>
                </a:solidFill>
              </a:rPr>
              <a:t>II</a:t>
            </a:r>
            <a:r>
              <a:rPr lang="ru-RU" sz="2400" b="1" dirty="0">
                <a:solidFill>
                  <a:schemeClr val="accent1"/>
                </a:solidFill>
              </a:rPr>
              <a:t> степени:</a:t>
            </a:r>
          </a:p>
          <a:p>
            <a:pPr marL="0" indent="0">
              <a:buNone/>
            </a:pPr>
            <a:r>
              <a:rPr lang="ru-RU" sz="2400" b="1" dirty="0"/>
              <a:t>Оценки «отлично» по всем предметам в аттестате,</a:t>
            </a:r>
          </a:p>
          <a:p>
            <a:pPr marL="0" indent="0">
              <a:buNone/>
            </a:pPr>
            <a:r>
              <a:rPr lang="ru-RU" sz="2400" b="1" dirty="0"/>
              <a:t>Успешно пройденная ГИА</a:t>
            </a:r>
          </a:p>
          <a:p>
            <a:pPr marL="0" indent="0">
              <a:buNone/>
            </a:pPr>
            <a:r>
              <a:rPr lang="ru-RU" sz="2400" b="1" dirty="0"/>
              <a:t>Не менее </a:t>
            </a:r>
            <a:r>
              <a:rPr lang="en-US" sz="2400" b="1" dirty="0"/>
              <a:t>6</a:t>
            </a:r>
            <a:r>
              <a:rPr lang="ru-RU" sz="2400" b="1" dirty="0"/>
              <a:t>0 баллов на ЕГЭ по русскому языку</a:t>
            </a:r>
          </a:p>
          <a:p>
            <a:pPr marL="0" indent="0">
              <a:buNone/>
            </a:pPr>
            <a:r>
              <a:rPr lang="ru-RU" sz="2400" b="1" dirty="0"/>
              <a:t>Не менее </a:t>
            </a:r>
            <a:r>
              <a:rPr lang="en-US" sz="2400" b="1" dirty="0"/>
              <a:t>6</a:t>
            </a:r>
            <a:r>
              <a:rPr lang="ru-RU" sz="2400" b="1" dirty="0"/>
              <a:t>0 баллов на ЕГЭ по 1 из сдаваемых предметов</a:t>
            </a:r>
          </a:p>
        </p:txBody>
      </p:sp>
    </p:spTree>
    <p:extLst>
      <p:ext uri="{BB962C8B-B14F-4D97-AF65-F5344CB8AC3E}">
        <p14:creationId xmlns:p14="http://schemas.microsoft.com/office/powerpoint/2010/main" val="2659831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924" y="499162"/>
            <a:ext cx="10911840" cy="105156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/>
              <a:t>Поступление в ВУЗы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4629" y="1825669"/>
            <a:ext cx="9780588" cy="361526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000" b="1" u="sng" dirty="0"/>
              <a:t>Индивидуальные достижения</a:t>
            </a:r>
          </a:p>
          <a:p>
            <a:pPr algn="ctr"/>
            <a:r>
              <a:rPr lang="ru-RU" sz="4000" b="1" dirty="0"/>
              <a:t>Результаты итогового сочинения</a:t>
            </a:r>
          </a:p>
          <a:p>
            <a:pPr algn="ctr"/>
            <a:r>
              <a:rPr lang="ru-RU" sz="4000" b="1" dirty="0"/>
              <a:t>Победы в олимпиадах, конкурсах</a:t>
            </a:r>
          </a:p>
          <a:p>
            <a:pPr algn="ctr"/>
            <a:r>
              <a:rPr lang="ru-RU" sz="4000" b="1" dirty="0"/>
              <a:t>Аттестат с отличием</a:t>
            </a:r>
          </a:p>
          <a:p>
            <a:pPr algn="ctr"/>
            <a:r>
              <a:rPr lang="ru-RU" sz="4000" b="1" dirty="0"/>
              <a:t>Волонтерское движение</a:t>
            </a:r>
          </a:p>
          <a:p>
            <a:pPr algn="ctr"/>
            <a:r>
              <a:rPr lang="ru-RU" sz="4000" b="1" dirty="0"/>
              <a:t>Нормы ГТО</a:t>
            </a:r>
          </a:p>
        </p:txBody>
      </p:sp>
    </p:spTree>
    <p:extLst>
      <p:ext uri="{BB962C8B-B14F-4D97-AF65-F5344CB8AC3E}">
        <p14:creationId xmlns:p14="http://schemas.microsoft.com/office/powerpoint/2010/main" val="91146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574318"/>
            <a:ext cx="1091184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/>
              <a:t>олимпиады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049" y="1988507"/>
            <a:ext cx="10038067" cy="361526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Всероссийская олимпиада школьников</a:t>
            </a:r>
          </a:p>
          <a:p>
            <a:pPr algn="ctr"/>
            <a:r>
              <a:rPr lang="ru-RU" sz="3600" b="1" dirty="0"/>
              <a:t>Международные олимпиады по общеобразовательным предметам</a:t>
            </a:r>
          </a:p>
          <a:p>
            <a:pPr algn="ctr"/>
            <a:r>
              <a:rPr lang="ru-RU" sz="3600" b="1" dirty="0"/>
              <a:t>Олимпиады, проводимые ВУЗами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14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843" y="453951"/>
            <a:ext cx="10923588" cy="201506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Порядок проведения государственной итоговой аттестации по образовательным программам среднего общего образования (приказ </a:t>
            </a:r>
            <a:r>
              <a:rPr lang="ru-RU" sz="2400" b="1" dirty="0" err="1"/>
              <a:t>Минпросвещения</a:t>
            </a:r>
            <a:r>
              <a:rPr lang="ru-RU" sz="2400" b="1" dirty="0"/>
              <a:t> РФ, </a:t>
            </a:r>
            <a:br>
              <a:rPr lang="ru-RU" sz="2400" b="1" dirty="0"/>
            </a:br>
            <a:r>
              <a:rPr lang="ru-RU" sz="2400" b="1" dirty="0" err="1"/>
              <a:t>Рособрнадзора</a:t>
            </a:r>
            <a:r>
              <a:rPr lang="ru-RU" sz="2400" b="1" dirty="0"/>
              <a:t> от 04.04.2023 г. №233/552)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606" y="2614809"/>
            <a:ext cx="11126788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К прохождению ГИА допускаются учащиеся: </a:t>
            </a:r>
          </a:p>
          <a:p>
            <a:r>
              <a:rPr lang="ru-RU" sz="3600" b="1" dirty="0"/>
              <a:t>не имеющие академической задолженности по всем предметам, </a:t>
            </a:r>
          </a:p>
          <a:p>
            <a:r>
              <a:rPr lang="ru-RU" sz="3600" b="1" dirty="0"/>
              <a:t>имеющие допуск по результатам итогового сочинения </a:t>
            </a:r>
          </a:p>
        </p:txBody>
      </p:sp>
    </p:spTree>
    <p:extLst>
      <p:ext uri="{BB962C8B-B14F-4D97-AF65-F5344CB8AC3E}">
        <p14:creationId xmlns:p14="http://schemas.microsoft.com/office/powerpoint/2010/main" val="1505797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424006"/>
            <a:ext cx="1091184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/>
              <a:t>олимпиады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1933267"/>
            <a:ext cx="10911840" cy="4187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</a:rPr>
              <a:t>Льготы:</a:t>
            </a:r>
          </a:p>
          <a:p>
            <a:pPr marL="0" indent="0" algn="ctr">
              <a:buNone/>
            </a:pPr>
            <a:r>
              <a:rPr lang="ru-RU" sz="2400" b="1" dirty="0"/>
              <a:t>1) поступление в ВУЗ без экзаменов,</a:t>
            </a:r>
          </a:p>
          <a:p>
            <a:pPr marL="0" indent="0" algn="ctr">
              <a:buNone/>
            </a:pPr>
            <a:r>
              <a:rPr lang="ru-RU" sz="2400" b="1" dirty="0"/>
              <a:t>2) 100 баллов по профильному предмету.</a:t>
            </a:r>
          </a:p>
          <a:p>
            <a:pPr marL="0" indent="0" algn="ctr">
              <a:buNone/>
            </a:pPr>
            <a:r>
              <a:rPr lang="ru-RU" sz="2400" b="1" dirty="0"/>
              <a:t>Перечень олимпиад определяется </a:t>
            </a:r>
            <a:r>
              <a:rPr lang="ru-RU" sz="2400" b="1" dirty="0">
                <a:solidFill>
                  <a:srgbClr val="FF0000"/>
                </a:solidFill>
              </a:rPr>
              <a:t>до 1 ноября</a:t>
            </a:r>
            <a:r>
              <a:rPr lang="ru-RU" sz="2400" b="1" dirty="0"/>
              <a:t>.</a:t>
            </a:r>
          </a:p>
          <a:p>
            <a:pPr marL="0" indent="0" algn="ctr">
              <a:buNone/>
            </a:pPr>
            <a:r>
              <a:rPr lang="en-US" sz="4000" b="1" i="1" dirty="0">
                <a:solidFill>
                  <a:schemeClr val="accent1"/>
                </a:solidFill>
                <a:hlinkClick r:id="rId2"/>
              </a:rPr>
              <a:t>https://</a:t>
            </a:r>
            <a:r>
              <a:rPr lang="en-US" sz="4000" b="1" i="1" dirty="0" smtClean="0">
                <a:solidFill>
                  <a:schemeClr val="accent1"/>
                </a:solidFill>
                <a:hlinkClick r:id="rId2"/>
              </a:rPr>
              <a:t>olimpiada.ru/article/1212</a:t>
            </a:r>
            <a:r>
              <a:rPr lang="ru-RU" sz="4000" b="1" i="1" dirty="0" smtClean="0">
                <a:solidFill>
                  <a:schemeClr val="accent1"/>
                </a:solidFill>
              </a:rPr>
              <a:t> </a:t>
            </a:r>
            <a:endParaRPr lang="ru-RU" sz="40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4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73" y="482078"/>
            <a:ext cx="8837612" cy="1892299"/>
          </a:xfrm>
        </p:spPr>
        <p:txBody>
          <a:bodyPr/>
          <a:lstStyle/>
          <a:p>
            <a:pPr algn="ctr"/>
            <a:r>
              <a:rPr lang="ru-RU" b="1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8800" y="2954054"/>
            <a:ext cx="8534400" cy="3615267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/>
              <a:t>3 декабря 2025</a:t>
            </a:r>
          </a:p>
          <a:p>
            <a:pPr algn="ctr"/>
            <a:r>
              <a:rPr lang="ru-RU" sz="4400" b="1" dirty="0"/>
              <a:t>4 февраля 2026</a:t>
            </a:r>
          </a:p>
          <a:p>
            <a:pPr algn="ctr"/>
            <a:r>
              <a:rPr lang="ru-RU" sz="4400" b="1" dirty="0"/>
              <a:t>8 апреля 2026</a:t>
            </a:r>
          </a:p>
        </p:txBody>
      </p:sp>
    </p:spTree>
    <p:extLst>
      <p:ext uri="{BB962C8B-B14F-4D97-AF65-F5344CB8AC3E}">
        <p14:creationId xmlns:p14="http://schemas.microsoft.com/office/powerpoint/2010/main" val="203419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925" y="348850"/>
            <a:ext cx="10911840" cy="1051560"/>
          </a:xfrm>
        </p:spPr>
        <p:txBody>
          <a:bodyPr/>
          <a:lstStyle/>
          <a:p>
            <a:pPr algn="ctr"/>
            <a:r>
              <a:rPr lang="ru-RU" b="1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0900" y="1644042"/>
            <a:ext cx="10490200" cy="452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/>
              <a:t>Начало – 10.00</a:t>
            </a:r>
          </a:p>
          <a:p>
            <a:pPr>
              <a:buNone/>
            </a:pPr>
            <a:r>
              <a:rPr lang="ru-RU" sz="3600" b="1" dirty="0"/>
              <a:t>Место проведения – </a:t>
            </a:r>
            <a:r>
              <a:rPr lang="ru-RU" sz="3600" b="1" dirty="0" smtClean="0"/>
              <a:t>гимназия№34</a:t>
            </a:r>
            <a:endParaRPr lang="ru-RU" sz="3600" b="1" dirty="0"/>
          </a:p>
          <a:p>
            <a:pPr>
              <a:buNone/>
            </a:pPr>
            <a:r>
              <a:rPr lang="ru-RU" sz="3600" b="1" dirty="0"/>
              <a:t>Продолжительность – 3 часа 55 </a:t>
            </a:r>
            <a:r>
              <a:rPr lang="ru-RU" sz="3600" b="1" dirty="0" smtClean="0"/>
              <a:t>мин.</a:t>
            </a:r>
            <a:endParaRPr lang="ru-RU" sz="3600" b="1" dirty="0"/>
          </a:p>
          <a:p>
            <a:pPr>
              <a:buNone/>
            </a:pPr>
            <a:r>
              <a:rPr lang="ru-RU" sz="3600" b="1" dirty="0"/>
              <a:t>Объем – не менее 250 слов</a:t>
            </a:r>
          </a:p>
          <a:p>
            <a:pPr>
              <a:buNone/>
            </a:pPr>
            <a:r>
              <a:rPr lang="ru-RU" sz="3600" b="1" dirty="0"/>
              <a:t>Рекомендуемый объем – от 350 слов</a:t>
            </a:r>
          </a:p>
          <a:p>
            <a:pPr>
              <a:buNone/>
            </a:pPr>
            <a:r>
              <a:rPr lang="ru-RU" sz="3600" b="1" dirty="0"/>
              <a:t>Проверка – муниципальная комиссия</a:t>
            </a:r>
          </a:p>
          <a:p>
            <a:pPr>
              <a:buNone/>
            </a:pPr>
            <a:r>
              <a:rPr lang="ru-RU" sz="3600" b="1" dirty="0"/>
              <a:t>Результат – зачет \ незачет</a:t>
            </a:r>
          </a:p>
        </p:txBody>
      </p:sp>
    </p:spTree>
    <p:extLst>
      <p:ext uri="{BB962C8B-B14F-4D97-AF65-F5344CB8AC3E}">
        <p14:creationId xmlns:p14="http://schemas.microsoft.com/office/powerpoint/2010/main" val="304171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411480"/>
            <a:ext cx="10911840" cy="105156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9785" y="1900825"/>
            <a:ext cx="10555288" cy="36152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/>
              <a:t>3 раздела</a:t>
            </a:r>
          </a:p>
          <a:p>
            <a:pPr marL="0" indent="0" algn="ctr">
              <a:buNone/>
            </a:pPr>
            <a:r>
              <a:rPr lang="ru-RU" sz="4000" dirty="0"/>
              <a:t>Темы из закрытого банка (разные темы для разных часовых поясов)</a:t>
            </a:r>
          </a:p>
          <a:p>
            <a:pPr marL="0" indent="0" algn="ctr">
              <a:buNone/>
            </a:pPr>
            <a:r>
              <a:rPr lang="ru-RU" sz="4000" dirty="0"/>
              <a:t>В каждый комплект включены по 2 темы из каждого раздела</a:t>
            </a:r>
          </a:p>
        </p:txBody>
      </p:sp>
    </p:spTree>
    <p:extLst>
      <p:ext uri="{BB962C8B-B14F-4D97-AF65-F5344CB8AC3E}">
        <p14:creationId xmlns:p14="http://schemas.microsoft.com/office/powerpoint/2010/main" val="2430891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9292" y="460853"/>
            <a:ext cx="9118600" cy="7917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/>
              <a:t>Разделы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5112" y="1295400"/>
            <a:ext cx="10909300" cy="48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u="sng" dirty="0"/>
              <a:t>1. </a:t>
            </a:r>
            <a:r>
              <a:rPr lang="ru-RU" sz="2600" b="1" u="sng" dirty="0"/>
              <a:t>Духовно-нравственные ориентиры в жизни человека</a:t>
            </a:r>
          </a:p>
          <a:p>
            <a:pPr algn="just"/>
            <a:r>
              <a:rPr lang="ru-RU" sz="2600" i="1" dirty="0"/>
              <a:t>Как, по-Вашему связаны понятия чести и совести? </a:t>
            </a:r>
          </a:p>
          <a:p>
            <a:pPr algn="just"/>
            <a:r>
              <a:rPr lang="ru-RU" sz="2600" i="1" dirty="0"/>
              <a:t>Что Вы вкладываете в понятие «счастье»?</a:t>
            </a:r>
          </a:p>
          <a:p>
            <a:pPr marL="0" indent="0" algn="just">
              <a:buNone/>
            </a:pPr>
            <a:r>
              <a:rPr lang="ru-RU" sz="2600" u="sng" dirty="0"/>
              <a:t>2. </a:t>
            </a:r>
            <a:r>
              <a:rPr lang="ru-RU" sz="2600" b="1" u="sng" dirty="0"/>
              <a:t>Семья, общество, Отечество в жизни человека</a:t>
            </a:r>
          </a:p>
          <a:p>
            <a:pPr algn="just"/>
            <a:r>
              <a:rPr lang="ru-RU" sz="2600" i="1" dirty="0"/>
              <a:t>Семейные ценности и их место в жизни человека.</a:t>
            </a:r>
          </a:p>
          <a:p>
            <a:pPr algn="just"/>
            <a:r>
              <a:rPr lang="ru-RU" sz="2600" i="1" dirty="0"/>
              <a:t>В чем может проявляться любовь к Отечеству?</a:t>
            </a:r>
          </a:p>
          <a:p>
            <a:pPr marL="0" indent="0" algn="just">
              <a:buNone/>
            </a:pPr>
            <a:r>
              <a:rPr lang="ru-RU" sz="2600" u="sng" dirty="0"/>
              <a:t>3. </a:t>
            </a:r>
            <a:r>
              <a:rPr lang="ru-RU" sz="2600" b="1" u="sng" dirty="0"/>
              <a:t>Природа и культура в жизни человека</a:t>
            </a:r>
          </a:p>
          <a:p>
            <a:pPr algn="just"/>
            <a:r>
              <a:rPr lang="ru-RU" sz="2600" i="1" dirty="0"/>
              <a:t>Способно ли явление культуры изменить взгляды человека на жизнь?</a:t>
            </a:r>
          </a:p>
          <a:p>
            <a:pPr algn="just"/>
            <a:r>
              <a:rPr lang="ru-RU" sz="2600" i="1" dirty="0"/>
              <a:t>Чему человек может научиться у природы?</a:t>
            </a:r>
          </a:p>
        </p:txBody>
      </p:sp>
    </p:spTree>
    <p:extLst>
      <p:ext uri="{BB962C8B-B14F-4D97-AF65-F5344CB8AC3E}">
        <p14:creationId xmlns:p14="http://schemas.microsoft.com/office/powerpoint/2010/main" val="127539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873" y="449058"/>
            <a:ext cx="10911840" cy="1051560"/>
          </a:xfrm>
        </p:spPr>
        <p:txBody>
          <a:bodyPr/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4316" y="2527126"/>
            <a:ext cx="10453688" cy="361526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200" b="1" u="sng" dirty="0">
                <a:solidFill>
                  <a:schemeClr val="accent1"/>
                </a:solidFill>
              </a:rPr>
              <a:t>Критерии оценивания:</a:t>
            </a:r>
          </a:p>
          <a:p>
            <a:pPr algn="ctr">
              <a:buNone/>
            </a:pPr>
            <a:r>
              <a:rPr lang="ru-RU" sz="3200" b="1" dirty="0"/>
              <a:t>К1   Соответствие теме</a:t>
            </a:r>
          </a:p>
          <a:p>
            <a:pPr algn="ctr">
              <a:buNone/>
            </a:pPr>
            <a:r>
              <a:rPr lang="ru-RU" sz="3200" b="1" dirty="0"/>
              <a:t>К2   Аргументация. Привлечение литературного материала</a:t>
            </a:r>
          </a:p>
          <a:p>
            <a:pPr algn="ctr">
              <a:buNone/>
            </a:pPr>
            <a:r>
              <a:rPr lang="ru-RU" sz="3200" b="1" dirty="0"/>
              <a:t>К3   Композиция и логика рассуждения</a:t>
            </a:r>
          </a:p>
          <a:p>
            <a:pPr algn="ctr">
              <a:buNone/>
            </a:pPr>
            <a:r>
              <a:rPr lang="ru-RU" sz="3200" b="1" dirty="0"/>
              <a:t>К4   Качество письменной речи</a:t>
            </a:r>
          </a:p>
          <a:p>
            <a:pPr algn="ctr">
              <a:buNone/>
            </a:pPr>
            <a:r>
              <a:rPr lang="ru-RU" sz="3200" b="1" dirty="0"/>
              <a:t>К5   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284808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554" y="611896"/>
            <a:ext cx="10911840" cy="1051560"/>
          </a:xfrm>
        </p:spPr>
        <p:txBody>
          <a:bodyPr/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8906" y="2264080"/>
            <a:ext cx="9374188" cy="361526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u="sng" dirty="0"/>
              <a:t>Для получения зачета</a:t>
            </a:r>
          </a:p>
          <a:p>
            <a:pPr algn="ctr">
              <a:buNone/>
            </a:pPr>
            <a:r>
              <a:rPr lang="ru-RU" sz="3600" dirty="0"/>
              <a:t>  нужно получить «зачет» по критериям №1,2 и «зачет» по одному из других критериев (№3-5)</a:t>
            </a:r>
          </a:p>
        </p:txBody>
      </p:sp>
    </p:spTree>
    <p:extLst>
      <p:ext uri="{BB962C8B-B14F-4D97-AF65-F5344CB8AC3E}">
        <p14:creationId xmlns:p14="http://schemas.microsoft.com/office/powerpoint/2010/main" val="459721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5069" y="396136"/>
            <a:ext cx="8253412" cy="6184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ИТОГОВОЕ СОЧИНЕНИЕ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106" y="1312102"/>
            <a:ext cx="10745788" cy="4572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/>
              <a:t>Повторно к написанию итогового сочинения допускаются участники: </a:t>
            </a:r>
          </a:p>
          <a:p>
            <a:pPr marL="0" indent="0" algn="just">
              <a:buNone/>
            </a:pPr>
            <a:r>
              <a:rPr lang="ru-RU" sz="2800" b="1" dirty="0"/>
              <a:t>• получившие по итоговому сочинению «незачет»; </a:t>
            </a:r>
          </a:p>
          <a:p>
            <a:pPr marL="0" indent="0" algn="just">
              <a:buNone/>
            </a:pPr>
            <a:r>
              <a:rPr lang="ru-RU" sz="2800" b="1" dirty="0"/>
              <a:t>• удаленные с итогового сочинения за нарушение требований; </a:t>
            </a:r>
          </a:p>
          <a:p>
            <a:pPr marL="0" indent="0" algn="just">
              <a:buNone/>
            </a:pPr>
            <a:r>
              <a:rPr lang="ru-RU" sz="2800" b="1" dirty="0"/>
              <a:t>• не явившиеся на итоговое сочинение по уважительным причинам, подтвержденным документально; </a:t>
            </a:r>
          </a:p>
          <a:p>
            <a:pPr marL="0" indent="0" algn="just">
              <a:buNone/>
            </a:pPr>
            <a:r>
              <a:rPr lang="ru-RU" sz="2800" b="1" dirty="0"/>
              <a:t>• не завершившие написание итогового сочинения по уважительным </a:t>
            </a:r>
            <a:r>
              <a:rPr lang="ru-RU" sz="2800" b="1" dirty="0" smtClean="0"/>
              <a:t>причинам.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24934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1343</TotalTime>
  <Words>737</Words>
  <Application>Microsoft Office PowerPoint</Application>
  <PresentationFormat>Произвольный</PresentationFormat>
  <Paragraphs>128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Аспект</vt:lpstr>
      <vt:lpstr>                          государственная  итоговая аттестация</vt:lpstr>
      <vt:lpstr>Порядок проведения государственной итоговой аттестации по образовательным программам среднего общего образования (приказ Минпросвещения РФ,  Рособрнадзора от 04.04.2023 г. №233/552)</vt:lpstr>
      <vt:lpstr>ИТОГОВОЕ СОЧИНЕНИЕ</vt:lpstr>
      <vt:lpstr>Итоговое сочинение</vt:lpstr>
      <vt:lpstr>Итоговое сочинение</vt:lpstr>
      <vt:lpstr>Разделы </vt:lpstr>
      <vt:lpstr>Итоговое сочинение</vt:lpstr>
      <vt:lpstr>Итоговое сочинение</vt:lpstr>
      <vt:lpstr>ИТОГОВОЕ СОЧИНЕНИЕ</vt:lpstr>
      <vt:lpstr>ЕГЭ</vt:lpstr>
      <vt:lpstr>ЕГЭ</vt:lpstr>
      <vt:lpstr>ЕГЭ по математике</vt:lpstr>
      <vt:lpstr>Изменения в Порядок ЕГЭ (Приказ Минпросвещения и Рособрнадзора от 12.04.2024 №243\802)</vt:lpstr>
      <vt:lpstr>Тренировочные экзамены</vt:lpstr>
      <vt:lpstr>Выставление годовых оценок</vt:lpstr>
      <vt:lpstr>Аттестат о среднем общем образовании</vt:lpstr>
      <vt:lpstr>Аттестат с отличием</vt:lpstr>
      <vt:lpstr>Поступление в ВУЗы</vt:lpstr>
      <vt:lpstr>олимпиады</vt:lpstr>
      <vt:lpstr>олимпиады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 итоговая аттестация</dc:title>
  <dc:creator>Админ</dc:creator>
  <cp:lastModifiedBy>Sergeeva</cp:lastModifiedBy>
  <cp:revision>91</cp:revision>
  <dcterms:created xsi:type="dcterms:W3CDTF">2016-09-05T11:49:44Z</dcterms:created>
  <dcterms:modified xsi:type="dcterms:W3CDTF">2026-03-31T07:15:25Z</dcterms:modified>
</cp:coreProperties>
</file>